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05" r:id="rId1"/>
  </p:sldMasterIdLst>
  <p:notesMasterIdLst>
    <p:notesMasterId r:id="rId76"/>
  </p:notesMasterIdLst>
  <p:sldIdLst>
    <p:sldId id="256" r:id="rId2"/>
    <p:sldId id="436" r:id="rId3"/>
    <p:sldId id="437" r:id="rId4"/>
    <p:sldId id="420" r:id="rId5"/>
    <p:sldId id="421" r:id="rId6"/>
    <p:sldId id="422" r:id="rId7"/>
    <p:sldId id="438" r:id="rId8"/>
    <p:sldId id="296" r:id="rId9"/>
    <p:sldId id="415" r:id="rId10"/>
    <p:sldId id="304" r:id="rId11"/>
    <p:sldId id="305" r:id="rId12"/>
    <p:sldId id="306" r:id="rId13"/>
    <p:sldId id="307" r:id="rId14"/>
    <p:sldId id="319" r:id="rId15"/>
    <p:sldId id="308" r:id="rId16"/>
    <p:sldId id="309" r:id="rId17"/>
    <p:sldId id="310" r:id="rId18"/>
    <p:sldId id="416" r:id="rId19"/>
    <p:sldId id="396" r:id="rId20"/>
    <p:sldId id="397" r:id="rId21"/>
    <p:sldId id="398" r:id="rId22"/>
    <p:sldId id="399" r:id="rId23"/>
    <p:sldId id="417" r:id="rId24"/>
    <p:sldId id="401" r:id="rId25"/>
    <p:sldId id="402" r:id="rId26"/>
    <p:sldId id="403" r:id="rId27"/>
    <p:sldId id="404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70" r:id="rId44"/>
    <p:sldId id="371" r:id="rId45"/>
    <p:sldId id="372" r:id="rId46"/>
    <p:sldId id="373" r:id="rId47"/>
    <p:sldId id="374" r:id="rId48"/>
    <p:sldId id="418" r:id="rId49"/>
    <p:sldId id="411" r:id="rId50"/>
    <p:sldId id="412" r:id="rId51"/>
    <p:sldId id="413" r:id="rId52"/>
    <p:sldId id="414" r:id="rId53"/>
    <p:sldId id="380" r:id="rId54"/>
    <p:sldId id="381" r:id="rId55"/>
    <p:sldId id="382" r:id="rId56"/>
    <p:sldId id="383" r:id="rId57"/>
    <p:sldId id="384" r:id="rId58"/>
    <p:sldId id="419" r:id="rId59"/>
    <p:sldId id="391" r:id="rId60"/>
    <p:sldId id="392" r:id="rId61"/>
    <p:sldId id="393" r:id="rId62"/>
    <p:sldId id="394" r:id="rId63"/>
    <p:sldId id="439" r:id="rId64"/>
    <p:sldId id="426" r:id="rId65"/>
    <p:sldId id="427" r:id="rId66"/>
    <p:sldId id="428" r:id="rId67"/>
    <p:sldId id="429" r:id="rId68"/>
    <p:sldId id="430" r:id="rId69"/>
    <p:sldId id="431" r:id="rId70"/>
    <p:sldId id="432" r:id="rId71"/>
    <p:sldId id="434" r:id="rId72"/>
    <p:sldId id="433" r:id="rId73"/>
    <p:sldId id="440" r:id="rId74"/>
    <p:sldId id="441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667" autoAdjust="0"/>
  </p:normalViewPr>
  <p:slideViewPr>
    <p:cSldViewPr snapToGrid="0">
      <p:cViewPr>
        <p:scale>
          <a:sx n="100" d="100"/>
          <a:sy n="100" d="100"/>
        </p:scale>
        <p:origin x="-144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B1149-2844-4E9E-B83A-F950BC531D7C}" type="datetimeFigureOut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A29DB-C4D2-43D9-AC01-476DD2E353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A29DB-C4D2-43D9-AC01-476DD2E353D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360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A29DB-C4D2-43D9-AC01-476DD2E353DD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71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3932-7318-40F2-B7BC-612D15D0CC47}" type="datetime1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5" descr="E:\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483" y="0"/>
            <a:ext cx="959923" cy="936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05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1463" indent="-271463">
              <a:defRPr/>
            </a:lvl1pPr>
            <a:lvl2pPr marL="449263" indent="-271463">
              <a:defRPr/>
            </a:lvl2pPr>
            <a:lvl3pPr marL="627063" indent="-271463">
              <a:defRPr/>
            </a:lvl3pPr>
            <a:lvl4pPr marL="804863" indent="-263525">
              <a:defRPr/>
            </a:lvl4pPr>
            <a:lvl5pPr marL="982663" indent="-263525"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85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D9F33-7A6A-4FD1-99AE-1265931E1DAA}" type="datetime1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98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366E3-B675-442F-8668-0A45BA8616DA}" type="datetime1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03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1FC6-2021-49AB-8C7D-72098F7A49F4}" type="datetime1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32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66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640878"/>
            <a:ext cx="10058400" cy="42282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433961-7956-48ED-90E7-6E3FCCCBA5DA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4DE0486-B8A1-4278-8B4A-407A442CFE0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460258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5" descr="E:\logo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483" y="0"/>
            <a:ext cx="959923" cy="936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2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11" r:id="rId4"/>
    <p:sldLayoutId id="2147484012" r:id="rId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E&amp;M Auto Routing Design with AI - ARAI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G&amp;K Consultancy Ltd. AND SZU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7B14B-7231-4BA1-9ECE-F60863150A4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G&amp;K and Multi-Dimensional Signal Processing Lab SZU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1</a:t>
            </a:fld>
            <a:endParaRPr lang="zh-CN" alt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88" y="17080"/>
            <a:ext cx="1015895" cy="98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8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Spacing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CAD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2B49471-A9EE-439A-8AC4-B49472F892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" t="2067" r="1604" b="1200"/>
          <a:stretch/>
        </p:blipFill>
        <p:spPr>
          <a:xfrm>
            <a:off x="3038735" y="1471350"/>
            <a:ext cx="6816453" cy="478223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6577" y="2511545"/>
            <a:ext cx="2824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no space between pipes, especially when drawing under CAD format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579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13263" y="1569461"/>
            <a:ext cx="6107721" cy="4549489"/>
            <a:chOff x="2413262" y="286604"/>
            <a:chExt cx="7888605" cy="58760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817" y="286604"/>
              <a:ext cx="7315050" cy="5876025"/>
            </a:xfrm>
            <a:prstGeom prst="rect">
              <a:avLst/>
            </a:prstGeom>
          </p:spPr>
        </p:pic>
        <p:cxnSp>
          <p:nvCxnSpPr>
            <p:cNvPr id="12" name="直接箭头连接符 11"/>
            <p:cNvCxnSpPr/>
            <p:nvPr/>
          </p:nvCxnSpPr>
          <p:spPr>
            <a:xfrm flipV="1">
              <a:off x="2413262" y="1376313"/>
              <a:ext cx="1467304" cy="16496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2413262" y="2542953"/>
              <a:ext cx="1467304" cy="483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2413262" y="3026005"/>
              <a:ext cx="1278728" cy="448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4757007" y="1231187"/>
              <a:ext cx="2567620" cy="19552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935173" y="2339749"/>
              <a:ext cx="2389453" cy="20320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935173" y="3474849"/>
              <a:ext cx="2483721" cy="220458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72379" y="3695307"/>
              <a:ext cx="2771481" cy="923827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6320" y="294182"/>
            <a:ext cx="10058400" cy="1166640"/>
          </a:xfrm>
        </p:spPr>
        <p:txBody>
          <a:bodyPr/>
          <a:lstStyle/>
          <a:p>
            <a:r>
              <a:rPr lang="en-US" altLang="zh-CN" dirty="0"/>
              <a:t>Functional examples: Spacing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8537" y="2514673"/>
            <a:ext cx="2224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3 pipes in the same space in the input, to be routed to the corrected place by the algorithm</a:t>
            </a:r>
            <a:endParaRPr lang="zh-CN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8017426" y="1625510"/>
            <a:ext cx="31225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002060"/>
                </a:solidFill>
              </a:rPr>
              <a:t>Begin and End: height information is ‘none’ because that is what we need to find out; 3 pipes in the same space and that is what to be tackled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20958" y="3563409"/>
            <a:ext cx="29828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7030A0"/>
                </a:solidFill>
              </a:rPr>
              <a:t>All the types of pipes, including the shape, type, insulation, installation spaces, etc. </a:t>
            </a:r>
          </a:p>
          <a:p>
            <a:pPr algn="just"/>
            <a:r>
              <a:rPr lang="en-US" altLang="zh-CN" dirty="0">
                <a:solidFill>
                  <a:srgbClr val="7030A0"/>
                </a:solidFill>
              </a:rPr>
              <a:t>For more details: see ‘HH FSE rule based </a:t>
            </a:r>
            <a:r>
              <a:rPr lang="en-US" altLang="zh-CN" dirty="0" err="1">
                <a:solidFill>
                  <a:srgbClr val="7030A0"/>
                </a:solidFill>
              </a:rPr>
              <a:t>engg</a:t>
            </a:r>
            <a:r>
              <a:rPr lang="en-US" altLang="zh-CN" dirty="0">
                <a:solidFill>
                  <a:srgbClr val="7030A0"/>
                </a:solidFill>
              </a:rPr>
              <a:t> 20191127 (amended by RW2)-0.xls’, Z8—Z14, M2—M11, PD10—PD12, etc. 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5843636" y="4662535"/>
            <a:ext cx="2173790" cy="2606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6319399" y="2353028"/>
            <a:ext cx="1698027" cy="11146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8537" y="2514673"/>
            <a:ext cx="22247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Here is some part of the modeling and program, to show how to add the installation space: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For different types of pipes, different space is allocated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73" y="135013"/>
            <a:ext cx="7830397" cy="52601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49" y="0"/>
            <a:ext cx="3957851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234149" y="-37707"/>
            <a:ext cx="3268957" cy="2139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2726073" y="0"/>
            <a:ext cx="5279477" cy="754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6864211" y="2102178"/>
            <a:ext cx="1362087" cy="37349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152048" y="769122"/>
            <a:ext cx="2694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All the types of the pipe, included the shape, type, insulation, installation spaces, etc. </a:t>
            </a:r>
          </a:p>
        </p:txBody>
      </p:sp>
    </p:spTree>
    <p:extLst>
      <p:ext uri="{BB962C8B-B14F-4D97-AF65-F5344CB8AC3E}">
        <p14:creationId xmlns:p14="http://schemas.microsoft.com/office/powerpoint/2010/main" val="9665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Spacing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956676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Routing procedure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display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4089" y="1552297"/>
            <a:ext cx="8780186" cy="468619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88537" y="2514673"/>
            <a:ext cx="22247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This short video shows the procedure of routing</a:t>
            </a:r>
          </a:p>
        </p:txBody>
      </p:sp>
    </p:spTree>
    <p:extLst>
      <p:ext uri="{BB962C8B-B14F-4D97-AF65-F5344CB8AC3E}">
        <p14:creationId xmlns:p14="http://schemas.microsoft.com/office/powerpoint/2010/main" val="319248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Spacing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0" y="1552297"/>
            <a:ext cx="2352601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Input: pipes not routed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81" y="2370472"/>
            <a:ext cx="6325702" cy="2929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3172"/>
            <a:ext cx="4524188" cy="32838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709685" y="1552297"/>
            <a:ext cx="4899239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output: pipes </a:t>
            </a:r>
            <a:r>
              <a:rPr lang="en-US" altLang="zh-CN" dirty="0" smtClean="0">
                <a:solidFill>
                  <a:srgbClr val="FF0000"/>
                </a:solidFill>
              </a:rPr>
              <a:t>in correct </a:t>
            </a:r>
            <a:r>
              <a:rPr lang="en-US" altLang="zh-CN" dirty="0">
                <a:solidFill>
                  <a:srgbClr val="FF0000"/>
                </a:solidFill>
              </a:rPr>
              <a:t>space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4242062" y="3553904"/>
            <a:ext cx="527901" cy="799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74511" y="2883484"/>
            <a:ext cx="506678" cy="213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949342" y="5111132"/>
            <a:ext cx="4872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Different pipes occupy different space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006196" y="2871449"/>
            <a:ext cx="506678" cy="213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986757" y="1993293"/>
            <a:ext cx="2038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Begin height: as high as possible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90424" y="1993293"/>
            <a:ext cx="2038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End height: with appropriate slope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457636" y="2880876"/>
            <a:ext cx="506678" cy="213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7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Spacing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81" y="1541898"/>
            <a:ext cx="7152945" cy="472950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8537" y="2514673"/>
            <a:ext cx="2224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Visualization step (without Revit): we draw all the pipes in an array, for the figuring</a:t>
            </a:r>
          </a:p>
        </p:txBody>
      </p:sp>
    </p:spTree>
    <p:extLst>
      <p:ext uri="{BB962C8B-B14F-4D97-AF65-F5344CB8AC3E}">
        <p14:creationId xmlns:p14="http://schemas.microsoft.com/office/powerpoint/2010/main" val="1838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Spacing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7"/>
          <a:stretch/>
        </p:blipFill>
        <p:spPr>
          <a:xfrm>
            <a:off x="3477798" y="1552297"/>
            <a:ext cx="6406955" cy="468219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91679" y="2171229"/>
            <a:ext cx="27212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Color in yellow refers to the space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Color in red refers to the pipes with insulation layer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Note: we draw a cube instead of the circle because it is hard to draw a circle in such point map, however, the pipes is marked to be a circular tube therefore it can be correctly read by Revit.</a:t>
            </a:r>
          </a:p>
        </p:txBody>
      </p:sp>
    </p:spTree>
    <p:extLst>
      <p:ext uri="{BB962C8B-B14F-4D97-AF65-F5344CB8AC3E}">
        <p14:creationId xmlns:p14="http://schemas.microsoft.com/office/powerpoint/2010/main" val="124020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r="22438"/>
          <a:stretch/>
        </p:blipFill>
        <p:spPr>
          <a:xfrm>
            <a:off x="5246706" y="1767437"/>
            <a:ext cx="3662176" cy="32173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Spacing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12133" y="424107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535230" y="155229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535230" y="4065394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BB7F6A93-B5C7-495C-82E3-E77B298F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9" t="4007" r="28984" b="13471"/>
          <a:stretch/>
        </p:blipFill>
        <p:spPr>
          <a:xfrm>
            <a:off x="9033359" y="1649492"/>
            <a:ext cx="2929292" cy="259040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6079" r="9838" b="12557"/>
          <a:stretch/>
        </p:blipFill>
        <p:spPr>
          <a:xfrm>
            <a:off x="1261411" y="1880370"/>
            <a:ext cx="3860818" cy="1978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6" t="14890" r="14226" b="11657"/>
          <a:stretch/>
        </p:blipFill>
        <p:spPr>
          <a:xfrm>
            <a:off x="1743075" y="4420968"/>
            <a:ext cx="3270991" cy="173562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250mm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2074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Functional examples: Spacing B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F462ED8-633C-49C6-B83A-5625A5DBEEF5}"/>
              </a:ext>
            </a:extLst>
          </p:cNvPr>
          <p:cNvSpPr/>
          <p:nvPr/>
        </p:nvSpPr>
        <p:spPr>
          <a:xfrm>
            <a:off x="2044176" y="4038100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F0A379-9662-4EA4-8B3E-0329996D26C9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765877" y="4974381"/>
            <a:ext cx="5933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no space between </a:t>
            </a:r>
            <a:r>
              <a:rPr lang="en-US" altLang="zh-CN" sz="1600" dirty="0" smtClean="0"/>
              <a:t>pipes; when installation space added, one </a:t>
            </a:r>
            <a:r>
              <a:rPr lang="en-US" altLang="zh-CN" sz="1600" dirty="0"/>
              <a:t>layer is not enough for all pipes</a:t>
            </a:r>
          </a:p>
        </p:txBody>
      </p:sp>
      <p:sp>
        <p:nvSpPr>
          <p:cNvPr id="16" name="矩形 15"/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 smtClean="0"/>
              <a:t>Φ</a:t>
            </a:r>
            <a:r>
              <a:rPr lang="en-US" altLang="zh-CN" sz="1000" dirty="0" smtClean="0"/>
              <a:t>600mm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4" t="8728" r="36771" b="10741"/>
          <a:stretch/>
        </p:blipFill>
        <p:spPr>
          <a:xfrm>
            <a:off x="8681634" y="1501662"/>
            <a:ext cx="3252087" cy="289074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t="18593" r="27188" b="6111"/>
          <a:stretch/>
        </p:blipFill>
        <p:spPr>
          <a:xfrm>
            <a:off x="4846688" y="2122125"/>
            <a:ext cx="3717955" cy="26137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17184" r="17395" b="15573"/>
          <a:stretch/>
        </p:blipFill>
        <p:spPr>
          <a:xfrm>
            <a:off x="1097280" y="4621873"/>
            <a:ext cx="3197561" cy="16230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2016" r="25834" b="14968"/>
          <a:stretch/>
        </p:blipFill>
        <p:spPr>
          <a:xfrm>
            <a:off x="253280" y="2084249"/>
            <a:ext cx="4218300" cy="20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Functional examples: Spacing 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24FA344A-CEE4-446F-A10F-3B839337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99" y="1552297"/>
            <a:ext cx="5421506" cy="451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514CC1E-4712-4EB1-B5FD-C1BE21F5E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r="2198"/>
          <a:stretch/>
        </p:blipFill>
        <p:spPr>
          <a:xfrm>
            <a:off x="4141530" y="1495671"/>
            <a:ext cx="4798491" cy="26516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629920"/>
            <a:ext cx="10058400" cy="823324"/>
          </a:xfrm>
        </p:spPr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1947D18E-B28D-4A3D-8C58-A98340B075CC}"/>
              </a:ext>
            </a:extLst>
          </p:cNvPr>
          <p:cNvSpPr/>
          <p:nvPr/>
        </p:nvSpPr>
        <p:spPr>
          <a:xfrm>
            <a:off x="2456002" y="3935825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6F462ED8-633C-49C6-B83A-5625A5DBEEF5}"/>
              </a:ext>
            </a:extLst>
          </p:cNvPr>
          <p:cNvSpPr/>
          <p:nvPr/>
        </p:nvSpPr>
        <p:spPr>
          <a:xfrm>
            <a:off x="2409418" y="5136163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F8F0A379-9662-4EA4-8B3E-0329996D26C9}"/>
              </a:ext>
            </a:extLst>
          </p:cNvPr>
          <p:cNvSpPr/>
          <p:nvPr/>
        </p:nvSpPr>
        <p:spPr>
          <a:xfrm>
            <a:off x="10344254" y="4467868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6F6BEAC3-08DC-44AD-803E-D7B4710C1B71}"/>
              </a:ext>
            </a:extLst>
          </p:cNvPr>
          <p:cNvSpPr/>
          <p:nvPr/>
        </p:nvSpPr>
        <p:spPr>
          <a:xfrm>
            <a:off x="1302699" y="2187438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FBC534D2-0398-4D76-B6D9-56597166316D}"/>
              </a:ext>
            </a:extLst>
          </p:cNvPr>
          <p:cNvSpPr/>
          <p:nvPr/>
        </p:nvSpPr>
        <p:spPr>
          <a:xfrm>
            <a:off x="1591815" y="2726579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250mm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BB6F545F-2220-4F46-A4DE-1496F8C4C6C5}"/>
              </a:ext>
            </a:extLst>
          </p:cNvPr>
          <p:cNvSpPr/>
          <p:nvPr/>
        </p:nvSpPr>
        <p:spPr>
          <a:xfrm>
            <a:off x="1302699" y="2455858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9DDBD161-D4B8-4CED-B264-D5D4759F5B56}"/>
              </a:ext>
            </a:extLst>
          </p:cNvPr>
          <p:cNvSpPr/>
          <p:nvPr/>
        </p:nvSpPr>
        <p:spPr>
          <a:xfrm>
            <a:off x="1591815" y="2152232"/>
            <a:ext cx="1463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1000mmx400mm MVAC</a:t>
            </a:r>
            <a:endParaRPr lang="zh-CN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6555491" y="4837200"/>
            <a:ext cx="729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</a:t>
            </a:r>
            <a:endParaRPr lang="en-US" altLang="zh-CN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different </a:t>
            </a:r>
            <a:r>
              <a:rPr lang="en-US" altLang="zh-CN" sz="1600" dirty="0"/>
              <a:t>types of pipes occupy same </a:t>
            </a:r>
            <a:r>
              <a:rPr lang="en-US" altLang="zh-CN" sz="1600" dirty="0" smtClean="0"/>
              <a:t>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Some </a:t>
            </a:r>
            <a:r>
              <a:rPr lang="en-US" altLang="zh-CN" sz="1600" dirty="0"/>
              <a:t>law might be </a:t>
            </a:r>
            <a:r>
              <a:rPr lang="en-US" altLang="zh-CN" sz="1600" dirty="0" smtClean="0"/>
              <a:t>violated (e.g. 30m’ law)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Might not be enough space (height)</a:t>
            </a:r>
            <a:endParaRPr lang="en-US" altLang="zh-CN" sz="1600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4FF4C76-CCB4-425B-9E68-F915C4F780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t="4524" r="32150" b="3672"/>
          <a:stretch/>
        </p:blipFill>
        <p:spPr>
          <a:xfrm>
            <a:off x="8998843" y="1524818"/>
            <a:ext cx="3115253" cy="28453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4AE20C70-4B48-4C11-BEA5-4D23AEFA5A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t="40162" r="7150" b="38501"/>
          <a:stretch/>
        </p:blipFill>
        <p:spPr>
          <a:xfrm>
            <a:off x="153823" y="4305157"/>
            <a:ext cx="6407339" cy="8033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83D1328C-AA1E-4BB4-A13C-647415A1E3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3" b="38942"/>
          <a:stretch/>
        </p:blipFill>
        <p:spPr>
          <a:xfrm>
            <a:off x="234153" y="5429531"/>
            <a:ext cx="6246677" cy="89117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D8A465F2-DA99-44AF-8C30-990EFE3638FC}"/>
              </a:ext>
            </a:extLst>
          </p:cNvPr>
          <p:cNvSpPr/>
          <p:nvPr/>
        </p:nvSpPr>
        <p:spPr>
          <a:xfrm>
            <a:off x="1591815" y="2433211"/>
            <a:ext cx="1463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2000mmx400mm MVAC</a:t>
            </a:r>
            <a:endParaRPr lang="zh-CN" altLang="en-US" sz="1000" dirty="0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06A43270-D95C-4261-9317-BE13771032ED}"/>
              </a:ext>
            </a:extLst>
          </p:cNvPr>
          <p:cNvSpPr/>
          <p:nvPr/>
        </p:nvSpPr>
        <p:spPr>
          <a:xfrm>
            <a:off x="1302699" y="2749226"/>
            <a:ext cx="280611" cy="175810"/>
          </a:xfrm>
          <a:prstGeom prst="rect">
            <a:avLst/>
          </a:prstGeom>
          <a:solidFill>
            <a:srgbClr val="F59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EFAEE3E9-CC6A-406A-81AC-0A90FF9D38AB}"/>
              </a:ext>
            </a:extLst>
          </p:cNvPr>
          <p:cNvSpPr/>
          <p:nvPr/>
        </p:nvSpPr>
        <p:spPr>
          <a:xfrm>
            <a:off x="1591815" y="299603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250mm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06AFE3DF-FC2D-45CC-99F1-064FE44A0CF9}"/>
              </a:ext>
            </a:extLst>
          </p:cNvPr>
          <p:cNvSpPr/>
          <p:nvPr/>
        </p:nvSpPr>
        <p:spPr>
          <a:xfrm>
            <a:off x="1302699" y="3018679"/>
            <a:ext cx="280611" cy="175810"/>
          </a:xfrm>
          <a:prstGeom prst="rect">
            <a:avLst/>
          </a:prstGeom>
          <a:solidFill>
            <a:srgbClr val="437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88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Functional examples: Spacing 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7" y="2514673"/>
            <a:ext cx="2224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Visualization step (without Revit): we draw all the pipes in an array, for the figuring</a:t>
            </a:r>
          </a:p>
        </p:txBody>
      </p:sp>
      <p:sp>
        <p:nvSpPr>
          <p:cNvPr id="11" name="矩形 10"/>
          <p:cNvSpPr/>
          <p:nvPr/>
        </p:nvSpPr>
        <p:spPr>
          <a:xfrm>
            <a:off x="5288438" y="2514673"/>
            <a:ext cx="22247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这里放数字那个图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A24279F-B3D4-48FC-AAC5-2D584835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48" y="1552297"/>
            <a:ext cx="8950902" cy="42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Functional examples: Spacing 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7" y="2514673"/>
            <a:ext cx="22247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Can divide them to two layers</a:t>
            </a:r>
            <a:r>
              <a:rPr lang="zh-CN" altLang="en-US" sz="1600" dirty="0"/>
              <a:t> </a:t>
            </a:r>
            <a:r>
              <a:rPr lang="en-US" altLang="zh-CN" sz="1600" dirty="0"/>
              <a:t>with correct spacing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C7ACB73-A383-45DF-9D6A-DF4484B6C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0" y="2032870"/>
            <a:ext cx="3113396" cy="27922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D2F2BB5-389C-45B8-88F1-D7FFF36A1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66" y="1850191"/>
            <a:ext cx="5165845" cy="2575414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2083324" y="3572761"/>
            <a:ext cx="1234911" cy="942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083324" y="3685880"/>
            <a:ext cx="1234911" cy="1100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3283132" y="5121205"/>
            <a:ext cx="1592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Flag1</a:t>
            </a:r>
            <a:r>
              <a:rPr lang="zh-CN" altLang="en-US" sz="1200" dirty="0" smtClean="0"/>
              <a:t>：单层空间不足</a:t>
            </a:r>
            <a:endParaRPr lang="zh-CN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6312179" y="5121205"/>
            <a:ext cx="36290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第一层的剩余空间不够排布</a:t>
            </a:r>
            <a:r>
              <a:rPr lang="en-US" altLang="zh-CN" sz="1200" dirty="0" smtClean="0"/>
              <a:t>GraFlow_3</a:t>
            </a:r>
            <a:r>
              <a:rPr lang="zh-CN" altLang="en-US" sz="1200" dirty="0" smtClean="0"/>
              <a:t>，排在第二层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69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Functional examples: Spacing 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1EB61A7-F64E-4E0F-AE55-B46380309D41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6009FBE-6B57-4CE8-9B21-5BAEC10655AA}"/>
              </a:ext>
            </a:extLst>
          </p:cNvPr>
          <p:cNvSpPr/>
          <p:nvPr/>
        </p:nvSpPr>
        <p:spPr>
          <a:xfrm>
            <a:off x="2044176" y="4038100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77D99E14-7E02-4FE6-B675-BBC48AC1D0B9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31D6118-C8F5-43F0-8D8E-F67CFE470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 t="12431" r="4610" b="5184"/>
          <a:stretch/>
        </p:blipFill>
        <p:spPr>
          <a:xfrm>
            <a:off x="611790" y="2112136"/>
            <a:ext cx="3960209" cy="19268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47191247-471A-4813-B5C6-F244B8750D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7" t="13170" r="8751" b="8735"/>
          <a:stretch/>
        </p:blipFill>
        <p:spPr>
          <a:xfrm>
            <a:off x="1448186" y="4446128"/>
            <a:ext cx="2946819" cy="15209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DE31C819-E98A-41BA-9BC5-FF7DDCD69B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2" t="15389" r="13203" b="2937"/>
          <a:stretch/>
        </p:blipFill>
        <p:spPr>
          <a:xfrm>
            <a:off x="4952957" y="2144769"/>
            <a:ext cx="4074945" cy="28021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7A5BF0E2-C13F-4FA3-B684-C4233D9B14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5" t="6959" r="27969"/>
          <a:stretch/>
        </p:blipFill>
        <p:spPr>
          <a:xfrm>
            <a:off x="9159245" y="1850191"/>
            <a:ext cx="2857300" cy="245208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 smtClean="0"/>
              <a:t>Φ</a:t>
            </a:r>
            <a:r>
              <a:rPr lang="en-US" altLang="zh-CN" sz="1000" dirty="0" smtClean="0"/>
              <a:t>600mm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714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Functional examples: Spacing C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F462ED8-633C-49C6-B83A-5625A5DBEEF5}"/>
              </a:ext>
            </a:extLst>
          </p:cNvPr>
          <p:cNvSpPr/>
          <p:nvPr/>
        </p:nvSpPr>
        <p:spPr>
          <a:xfrm>
            <a:off x="2044176" y="403810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North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F0A379-9662-4EA4-8B3E-0329996D26C9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765877" y="5165246"/>
            <a:ext cx="5933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</a:t>
            </a:r>
            <a:r>
              <a:rPr lang="en-US" altLang="zh-CN" sz="1600" dirty="0" smtClean="0"/>
              <a:t>no </a:t>
            </a:r>
            <a:r>
              <a:rPr lang="en-US" altLang="zh-CN" sz="1600" dirty="0"/>
              <a:t>space between pipes; </a:t>
            </a:r>
            <a:r>
              <a:rPr lang="en-US" altLang="zh-CN" sz="1600" dirty="0" smtClean="0"/>
              <a:t>when </a:t>
            </a:r>
            <a:r>
              <a:rPr lang="en-US" altLang="zh-CN" sz="1600" dirty="0"/>
              <a:t>installation </a:t>
            </a:r>
            <a:r>
              <a:rPr lang="en-US" altLang="zh-CN" sz="1600" dirty="0" smtClean="0"/>
              <a:t>space </a:t>
            </a:r>
            <a:r>
              <a:rPr lang="en-US" altLang="zh-CN" sz="1600" dirty="0"/>
              <a:t>added, </a:t>
            </a:r>
            <a:r>
              <a:rPr lang="en-US" altLang="zh-CN" sz="1600" dirty="0" smtClean="0"/>
              <a:t>not enough space </a:t>
            </a:r>
            <a:r>
              <a:rPr lang="en-US" altLang="zh-CN" sz="1600" dirty="0"/>
              <a:t>for all </a:t>
            </a:r>
            <a:r>
              <a:rPr lang="en-US" altLang="zh-CN" sz="1600" dirty="0" smtClean="0"/>
              <a:t>pipes; </a:t>
            </a:r>
            <a:endParaRPr lang="en-US" altLang="zh-CN" sz="1600" dirty="0"/>
          </a:p>
        </p:txBody>
      </p:sp>
      <p:sp>
        <p:nvSpPr>
          <p:cNvPr id="16" name="矩形 15"/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 smtClean="0"/>
              <a:t>Φ</a:t>
            </a:r>
            <a:r>
              <a:rPr lang="en-US" altLang="zh-CN" sz="1000" dirty="0" smtClean="0"/>
              <a:t>600mm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t="6429" r="16328" b="5673"/>
          <a:stretch/>
        </p:blipFill>
        <p:spPr>
          <a:xfrm>
            <a:off x="4813958" y="2086975"/>
            <a:ext cx="4180693" cy="27291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8173" r="41875" b="9987"/>
          <a:stretch/>
        </p:blipFill>
        <p:spPr>
          <a:xfrm>
            <a:off x="9156798" y="1850191"/>
            <a:ext cx="2860138" cy="23849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29727" r="16484" b="4463"/>
          <a:stretch/>
        </p:blipFill>
        <p:spPr>
          <a:xfrm>
            <a:off x="1059190" y="4608332"/>
            <a:ext cx="3230102" cy="16319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6816" r="12031" b="9080"/>
          <a:stretch/>
        </p:blipFill>
        <p:spPr>
          <a:xfrm>
            <a:off x="59294" y="2069711"/>
            <a:ext cx="4229998" cy="221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Functional examples: Spacing 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D7B40F6-9020-4B29-9D55-132F85120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3" y="1701244"/>
            <a:ext cx="4887814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Functional examples: Spacing 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6" y="2514673"/>
            <a:ext cx="21407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The difference between 144 and 98 indicates that there is not enough space above the suspended ceiling</a:t>
            </a:r>
          </a:p>
        </p:txBody>
      </p:sp>
      <p:sp>
        <p:nvSpPr>
          <p:cNvPr id="11" name="矩形 10"/>
          <p:cNvSpPr/>
          <p:nvPr/>
        </p:nvSpPr>
        <p:spPr>
          <a:xfrm>
            <a:off x="5288438" y="2514673"/>
            <a:ext cx="22247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这里放数字那个图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71B50C9A-27C8-4A6D-A508-17CD8BBC9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00" y="1575793"/>
            <a:ext cx="9799562" cy="41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Functional examples: Spacing 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9B25277-C7EA-494D-A531-A3C032072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35" y="2202105"/>
            <a:ext cx="4358884" cy="23703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795BF95-3555-4B50-AA91-CB586E75D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49" y="2024032"/>
            <a:ext cx="3701172" cy="26330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744176" y="5231476"/>
            <a:ext cx="546755" cy="2733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01510" y="5602550"/>
            <a:ext cx="99109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We use one block in this figure to represent 10mm, therefore in this case, the ceiling requires 460mm more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481852" y="5241303"/>
            <a:ext cx="2823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Flag6</a:t>
            </a:r>
            <a:r>
              <a:rPr lang="zh-CN" altLang="en-US" sz="1200" dirty="0" smtClean="0"/>
              <a:t>：管线排布高度不够，穿过假天花</a:t>
            </a:r>
            <a:endParaRPr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6206783" y="5241303"/>
            <a:ext cx="44930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GraFlow_3</a:t>
            </a:r>
            <a:r>
              <a:rPr lang="zh-CN" altLang="en-US" sz="1200" dirty="0" smtClean="0"/>
              <a:t>穿过假天花，需要增加（</a:t>
            </a:r>
            <a:r>
              <a:rPr lang="en-US" altLang="zh-CN" sz="1200" dirty="0" smtClean="0"/>
              <a:t>144-98</a:t>
            </a:r>
            <a:r>
              <a:rPr lang="zh-CN" altLang="en-US" sz="1200" dirty="0" smtClean="0"/>
              <a:t>）</a:t>
            </a:r>
            <a:r>
              <a:rPr lang="en-US" altLang="zh-CN" sz="1200" dirty="0" smtClean="0"/>
              <a:t>*10mm=460mm</a:t>
            </a:r>
            <a:r>
              <a:rPr lang="zh-CN" altLang="en-US" sz="1200" dirty="0" smtClean="0"/>
              <a:t>高度</a:t>
            </a:r>
            <a:endParaRPr lang="zh-CN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481852" y="4970373"/>
            <a:ext cx="1592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Flag1</a:t>
            </a:r>
            <a:r>
              <a:rPr lang="zh-CN" altLang="en-US" sz="1200" dirty="0" smtClean="0"/>
              <a:t>：单层空间不足</a:t>
            </a:r>
            <a:endParaRPr lang="zh-CN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6217911" y="4970373"/>
            <a:ext cx="36290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第一层的剩余空间不够排布</a:t>
            </a:r>
            <a:r>
              <a:rPr lang="en-US" altLang="zh-CN" sz="1200" dirty="0" smtClean="0"/>
              <a:t>GraFlow_3</a:t>
            </a:r>
            <a:r>
              <a:rPr lang="zh-CN" altLang="en-US" sz="1200" dirty="0" smtClean="0"/>
              <a:t>，排在第二层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52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Functional examples: Spacing 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B8020A5-8617-4377-A649-35353907E0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1" t="7846" r="5955" b="5480"/>
          <a:stretch/>
        </p:blipFill>
        <p:spPr>
          <a:xfrm>
            <a:off x="364142" y="2025818"/>
            <a:ext cx="3841775" cy="20122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5CFCA0C-D0F0-40B2-AE44-C0AA31E59797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093A54D-30F6-4E44-9E71-EFA58E8DD22C}"/>
              </a:ext>
            </a:extLst>
          </p:cNvPr>
          <p:cNvSpPr/>
          <p:nvPr/>
        </p:nvSpPr>
        <p:spPr>
          <a:xfrm>
            <a:off x="2044176" y="403810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North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4D044909-4170-4E0F-B65B-370529DFA8D9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49F1E5E3-8E6A-4B65-9419-FEEC019055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3409" r="15455" b="4740"/>
          <a:stretch/>
        </p:blipFill>
        <p:spPr>
          <a:xfrm>
            <a:off x="4852991" y="2144769"/>
            <a:ext cx="4038784" cy="30357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CD5017BF-7327-4BF2-8CF3-57BD811B40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22801" r="15455" b="9917"/>
          <a:stretch/>
        </p:blipFill>
        <p:spPr>
          <a:xfrm>
            <a:off x="1097280" y="4379141"/>
            <a:ext cx="3140108" cy="16028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205124AB-3AE2-44B1-86FB-29B0C6BDFC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2965" r="32813" b="7698"/>
          <a:stretch/>
        </p:blipFill>
        <p:spPr>
          <a:xfrm>
            <a:off x="8941305" y="1814327"/>
            <a:ext cx="3028759" cy="24352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 smtClean="0"/>
              <a:t>Φ</a:t>
            </a:r>
            <a:r>
              <a:rPr lang="en-US" altLang="zh-CN" sz="1000" dirty="0" smtClean="0"/>
              <a:t>600mm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1695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Picture 2" descr="C:\Users\Windows\Desktop\20200421\testcase1_with_GraFlow 20200421\01.jpg">
            <a:extLst>
              <a:ext uri="{FF2B5EF4-FFF2-40B4-BE49-F238E27FC236}">
                <a16:creationId xmlns:a16="http://schemas.microsoft.com/office/drawing/2014/main" xmlns="" id="{A957081D-5BA8-4BB7-9C57-8C5F27BB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3398" t="6584" r="23504"/>
          <a:stretch/>
        </p:blipFill>
        <p:spPr bwMode="auto">
          <a:xfrm>
            <a:off x="4417729" y="1850191"/>
            <a:ext cx="4453812" cy="3498696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127532" y="1677175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F462ED8-633C-49C6-B83A-5625A5DBEEF5}"/>
              </a:ext>
            </a:extLst>
          </p:cNvPr>
          <p:cNvSpPr/>
          <p:nvPr/>
        </p:nvSpPr>
        <p:spPr>
          <a:xfrm>
            <a:off x="2063044" y="410887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North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F0A379-9662-4EA4-8B3E-0329996D26C9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459030E-990A-4D55-B8AC-E8DFE98614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" r="51149"/>
          <a:stretch/>
        </p:blipFill>
        <p:spPr>
          <a:xfrm>
            <a:off x="579702" y="2046507"/>
            <a:ext cx="3296973" cy="18555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BB932CDE-7D87-40FD-8A8C-BF0BF0CB12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5" t="7694" r="49034"/>
          <a:stretch/>
        </p:blipFill>
        <p:spPr>
          <a:xfrm>
            <a:off x="881474" y="4444025"/>
            <a:ext cx="2995201" cy="18150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2D1C9457-7751-4D82-8964-D683A68C16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6" t="6054" r="38515" b="8586"/>
          <a:stretch/>
        </p:blipFill>
        <p:spPr>
          <a:xfrm>
            <a:off x="9213766" y="1645763"/>
            <a:ext cx="2398532" cy="259219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901040" y="5430607"/>
            <a:ext cx="7290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blue/yellow pipes go through same space (Gravity Flow)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1551596B-AD19-4A40-9992-8BEEA6D2037A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3148293C-58D9-43E7-A735-5CF091AE1CBF}"/>
              </a:ext>
            </a:extLst>
          </p:cNvPr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400mm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B4CEA6DE-B9A7-426C-A799-E1A845C4B478}"/>
              </a:ext>
            </a:extLst>
          </p:cNvPr>
          <p:cNvSpPr/>
          <p:nvPr/>
        </p:nvSpPr>
        <p:spPr>
          <a:xfrm>
            <a:off x="4178793" y="2013658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BE00E4A-B451-4A5A-9B2B-6ADE98A0E583}"/>
              </a:ext>
            </a:extLst>
          </p:cNvPr>
          <p:cNvSpPr/>
          <p:nvPr/>
        </p:nvSpPr>
        <p:spPr>
          <a:xfrm>
            <a:off x="4435930" y="1966523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300mm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9470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B097541-66C3-4EE3-9361-5EDDE17DB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71" y="1489456"/>
            <a:ext cx="6323694" cy="48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2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CAD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1BF15927-4878-48FB-9C1F-F72796381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" t="2860" r="3065" b="2586"/>
          <a:stretch/>
        </p:blipFill>
        <p:spPr>
          <a:xfrm>
            <a:off x="2890632" y="0"/>
            <a:ext cx="9071982" cy="63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7" y="2514673"/>
            <a:ext cx="2224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Visualization step (without Revit): we draw all the pipes in an array, for the figuring</a:t>
            </a:r>
          </a:p>
        </p:txBody>
      </p:sp>
      <p:sp>
        <p:nvSpPr>
          <p:cNvPr id="11" name="矩形 10"/>
          <p:cNvSpPr/>
          <p:nvPr/>
        </p:nvSpPr>
        <p:spPr>
          <a:xfrm>
            <a:off x="5288438" y="2514673"/>
            <a:ext cx="22247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这里放数字那个图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35E5874-4E75-4F22-AE45-1E203275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432" y="1552297"/>
            <a:ext cx="7992888" cy="44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7" y="2514673"/>
            <a:ext cx="26583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In current stage: when Gravity Flow pipe goes down, </a:t>
            </a:r>
            <a:r>
              <a:rPr lang="en-US" altLang="zh-CN" sz="1600" dirty="0" smtClean="0"/>
              <a:t>unless necessary</a:t>
            </a:r>
            <a:r>
              <a:rPr lang="en-US" altLang="zh-CN" sz="1600" dirty="0"/>
              <a:t>, it will not goes up again</a:t>
            </a:r>
            <a:endParaRPr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69B961B-A4AC-4129-B45C-F2F23E51A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01"/>
          <a:stretch/>
        </p:blipFill>
        <p:spPr>
          <a:xfrm>
            <a:off x="3340204" y="1505162"/>
            <a:ext cx="6806930" cy="44131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3830394" y="5971858"/>
            <a:ext cx="1899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Flag0</a:t>
            </a:r>
            <a:r>
              <a:rPr lang="zh-CN" altLang="en-US" sz="1200" dirty="0" smtClean="0"/>
              <a:t>：两管十字交叉相撞</a:t>
            </a:r>
            <a:endParaRPr lang="zh-CN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6757554" y="5971858"/>
            <a:ext cx="32261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两管十字交叉，</a:t>
            </a:r>
            <a:r>
              <a:rPr lang="en-US" altLang="zh-CN" sz="1200" dirty="0" smtClean="0"/>
              <a:t>GraFlow_2</a:t>
            </a:r>
            <a:r>
              <a:rPr lang="zh-CN" altLang="en-US" sz="1200" dirty="0" smtClean="0"/>
              <a:t>下折避开</a:t>
            </a:r>
            <a:r>
              <a:rPr lang="en-US" altLang="zh-CN" sz="1200" dirty="0" smtClean="0"/>
              <a:t>GraFlow_1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18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F84CF0B-5175-4BA4-A239-9C99EA07E83D}"/>
              </a:ext>
            </a:extLst>
          </p:cNvPr>
          <p:cNvSpPr/>
          <p:nvPr/>
        </p:nvSpPr>
        <p:spPr>
          <a:xfrm>
            <a:off x="2127532" y="1677175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5B29D12-E166-4A21-B2CB-2DB704633B4D}"/>
              </a:ext>
            </a:extLst>
          </p:cNvPr>
          <p:cNvSpPr/>
          <p:nvPr/>
        </p:nvSpPr>
        <p:spPr>
          <a:xfrm>
            <a:off x="2063044" y="410887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North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64DAB18-7F55-498A-81F0-F4D142C7E348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8914C00-3E78-4D6F-9005-ABC6247480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2" t="8360" r="44376" b="5099"/>
          <a:stretch/>
        </p:blipFill>
        <p:spPr>
          <a:xfrm>
            <a:off x="9332507" y="1677175"/>
            <a:ext cx="2238375" cy="25333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E6774E7-0B2C-48E0-9A61-96134C9442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3" r="18203"/>
          <a:stretch/>
        </p:blipFill>
        <p:spPr>
          <a:xfrm>
            <a:off x="4607314" y="1861841"/>
            <a:ext cx="4036585" cy="31660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B46F1808-F5FF-4831-B5D5-46163C1A62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868" r="17627" b="5465"/>
          <a:stretch/>
        </p:blipFill>
        <p:spPr>
          <a:xfrm>
            <a:off x="905028" y="1999170"/>
            <a:ext cx="3326516" cy="19133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69018C60-1375-4730-8D9B-BB199EFC5A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7" r="26233"/>
          <a:stretch/>
        </p:blipFill>
        <p:spPr>
          <a:xfrm>
            <a:off x="1026333" y="4397419"/>
            <a:ext cx="3080629" cy="192511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551596B-AD19-4A40-9992-8BEEA6D2037A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3148293C-58D9-43E7-A735-5CF091AE1CBF}"/>
              </a:ext>
            </a:extLst>
          </p:cNvPr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400mm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4CEA6DE-B9A7-426C-A799-E1A845C4B478}"/>
              </a:ext>
            </a:extLst>
          </p:cNvPr>
          <p:cNvSpPr/>
          <p:nvPr/>
        </p:nvSpPr>
        <p:spPr>
          <a:xfrm>
            <a:off x="4178793" y="2013658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CBE00E4A-B451-4A5A-9B2B-6ADE98A0E583}"/>
              </a:ext>
            </a:extLst>
          </p:cNvPr>
          <p:cNvSpPr/>
          <p:nvPr/>
        </p:nvSpPr>
        <p:spPr>
          <a:xfrm>
            <a:off x="4435930" y="1966523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300mm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3359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127532" y="1677175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F462ED8-633C-49C6-B83A-5625A5DBEEF5}"/>
              </a:ext>
            </a:extLst>
          </p:cNvPr>
          <p:cNvSpPr/>
          <p:nvPr/>
        </p:nvSpPr>
        <p:spPr>
          <a:xfrm>
            <a:off x="2127532" y="4056780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F0A379-9662-4EA4-8B3E-0329996D26C9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51DE6F7-CC7C-4728-964A-EDEA9164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r="20616"/>
          <a:stretch/>
        </p:blipFill>
        <p:spPr>
          <a:xfrm>
            <a:off x="4705164" y="1772820"/>
            <a:ext cx="4212190" cy="34642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2BE2299A-BE5A-4002-854D-82D4C70215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10402" b="9972"/>
          <a:stretch/>
        </p:blipFill>
        <p:spPr>
          <a:xfrm>
            <a:off x="543786" y="2164384"/>
            <a:ext cx="3743660" cy="18128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02698020-E347-4B21-A13A-A012B7C0FE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7" t="14004" r="17873" b="3769"/>
          <a:stretch/>
        </p:blipFill>
        <p:spPr>
          <a:xfrm>
            <a:off x="543786" y="4495065"/>
            <a:ext cx="3461099" cy="18194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DB908D6-40D2-4984-A4C3-CD0D3E94D0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7" r="31015"/>
          <a:stretch/>
        </p:blipFill>
        <p:spPr>
          <a:xfrm>
            <a:off x="8917354" y="1552297"/>
            <a:ext cx="2780647" cy="274851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901040" y="5147805"/>
            <a:ext cx="7290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blue/yellow pipes go through same space (MVAC)</a:t>
            </a:r>
            <a:endParaRPr lang="zh-CN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04BCF09-1907-4BF2-A626-716C0380A42D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E6167F7A-C23E-402E-852F-21231B21CA7F}"/>
              </a:ext>
            </a:extLst>
          </p:cNvPr>
          <p:cNvSpPr/>
          <p:nvPr/>
        </p:nvSpPr>
        <p:spPr>
          <a:xfrm>
            <a:off x="4435930" y="1720302"/>
            <a:ext cx="14638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1500mmx700mm MVAC</a:t>
            </a:r>
            <a:endParaRPr lang="zh-CN" altLang="en-US" sz="1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0B7961FD-3903-4378-B183-8FB5E4F7192E}"/>
              </a:ext>
            </a:extLst>
          </p:cNvPr>
          <p:cNvSpPr/>
          <p:nvPr/>
        </p:nvSpPr>
        <p:spPr>
          <a:xfrm>
            <a:off x="4178793" y="2013658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575B70F3-1FBE-4F48-A742-603559395E06}"/>
              </a:ext>
            </a:extLst>
          </p:cNvPr>
          <p:cNvSpPr/>
          <p:nvPr/>
        </p:nvSpPr>
        <p:spPr>
          <a:xfrm>
            <a:off x="4455496" y="196545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600mmx600mm MVAC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894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FEE202CD-2476-4958-BB17-B891DE59D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15" y="1552297"/>
            <a:ext cx="5551132" cy="441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9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7" y="2514673"/>
            <a:ext cx="2224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Visualization step (without Revit): we draw all the pipes in an array, for the figuring</a:t>
            </a:r>
          </a:p>
        </p:txBody>
      </p:sp>
      <p:sp>
        <p:nvSpPr>
          <p:cNvPr id="11" name="矩形 10"/>
          <p:cNvSpPr/>
          <p:nvPr/>
        </p:nvSpPr>
        <p:spPr>
          <a:xfrm>
            <a:off x="5288438" y="2514673"/>
            <a:ext cx="22247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这里放数字那个图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6D89B4C-FB63-4A8B-B7F4-F8643A691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r="4283"/>
          <a:stretch/>
        </p:blipFill>
        <p:spPr>
          <a:xfrm>
            <a:off x="3198362" y="1659629"/>
            <a:ext cx="7793488" cy="45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8537" y="2514673"/>
            <a:ext cx="222472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For MVAC: goes down, and then up again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If there is not enough space, it will change the shape of the pipe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When go up, </a:t>
            </a:r>
            <a:r>
              <a:rPr lang="en-US" altLang="zh-CN" sz="1600" dirty="0" smtClean="0"/>
              <a:t>unless necessary</a:t>
            </a:r>
            <a:r>
              <a:rPr lang="en-US" altLang="zh-CN" sz="1600" dirty="0"/>
              <a:t>, the shape will not be changed back</a:t>
            </a:r>
            <a:endParaRPr lang="zh-CN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3280525" y="6025461"/>
            <a:ext cx="6913053" cy="29876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3368208" y="5794399"/>
            <a:ext cx="1899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Flag0</a:t>
            </a:r>
            <a:r>
              <a:rPr lang="zh-CN" altLang="en-US" sz="1200" dirty="0" smtClean="0"/>
              <a:t>：两管十字交叉相撞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3368208" y="6047450"/>
            <a:ext cx="2159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Falg7</a:t>
            </a:r>
            <a:r>
              <a:rPr lang="zh-CN" altLang="en-US" sz="1200" dirty="0" smtClean="0"/>
              <a:t>：</a:t>
            </a:r>
            <a:r>
              <a:rPr lang="en-US" altLang="zh-CN" sz="1200" dirty="0"/>
              <a:t> MVAC_2</a:t>
            </a:r>
            <a:r>
              <a:rPr lang="zh-CN" altLang="en-US" sz="1200" dirty="0"/>
              <a:t>空间</a:t>
            </a:r>
            <a:r>
              <a:rPr lang="zh-CN" altLang="en-US" sz="1200" dirty="0" smtClean="0"/>
              <a:t>高度不足</a:t>
            </a:r>
            <a:endParaRPr lang="zh-CN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7895820" y="5794399"/>
            <a:ext cx="34123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两管十字交叉，</a:t>
            </a:r>
            <a:r>
              <a:rPr lang="en-US" altLang="zh-CN" sz="1200" dirty="0" smtClean="0"/>
              <a:t>MVAC_2</a:t>
            </a:r>
            <a:r>
              <a:rPr lang="zh-CN" altLang="en-US" sz="1200" dirty="0" smtClean="0"/>
              <a:t>下折避开</a:t>
            </a:r>
            <a:r>
              <a:rPr lang="en-US" altLang="zh-CN" sz="1200" dirty="0" smtClean="0"/>
              <a:t>MVAC_1</a:t>
            </a:r>
            <a:r>
              <a:rPr lang="zh-CN" altLang="en-US" sz="1200" dirty="0" smtClean="0"/>
              <a:t>再上折</a:t>
            </a:r>
            <a:endParaRPr lang="zh-CN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7895820" y="6077287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风管</a:t>
            </a:r>
            <a:r>
              <a:rPr lang="zh-CN" altLang="en-US" sz="1200" dirty="0"/>
              <a:t>改形状，横截面积</a:t>
            </a:r>
            <a:r>
              <a:rPr lang="zh-CN" altLang="en-US" sz="1200" dirty="0" smtClean="0"/>
              <a:t>不变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54" y="1503215"/>
            <a:ext cx="6621476" cy="41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AC47E9C-B86D-4993-B9F8-98F46C21BE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r="18700"/>
          <a:stretch/>
        </p:blipFill>
        <p:spPr>
          <a:xfrm>
            <a:off x="4796611" y="1949244"/>
            <a:ext cx="3988455" cy="342706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1127B77-EFC4-4767-A192-F3ECC4425125}"/>
              </a:ext>
            </a:extLst>
          </p:cNvPr>
          <p:cNvSpPr/>
          <p:nvPr/>
        </p:nvSpPr>
        <p:spPr>
          <a:xfrm>
            <a:off x="2127532" y="1677175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9A9097E-6746-494D-8FD4-E37B8222056B}"/>
              </a:ext>
            </a:extLst>
          </p:cNvPr>
          <p:cNvSpPr/>
          <p:nvPr/>
        </p:nvSpPr>
        <p:spPr>
          <a:xfrm>
            <a:off x="2127532" y="405678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North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57C6F030-5F99-4499-9D57-B7A290694001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8CF00A35-0004-4394-A45E-C72D39FC0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1954" r="22439" b="15323"/>
          <a:stretch/>
        </p:blipFill>
        <p:spPr>
          <a:xfrm>
            <a:off x="599388" y="1949244"/>
            <a:ext cx="3782112" cy="20822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2DCF3BB-7540-4249-8C3B-E3C10560EE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" t="14042" r="13409" b="10268"/>
          <a:stretch/>
        </p:blipFill>
        <p:spPr>
          <a:xfrm>
            <a:off x="893066" y="4341264"/>
            <a:ext cx="3782112" cy="192887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1FD9547F-9822-4875-BFDF-B12A12D6EA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 r="40390"/>
          <a:stretch/>
        </p:blipFill>
        <p:spPr>
          <a:xfrm>
            <a:off x="8838947" y="1599455"/>
            <a:ext cx="2801506" cy="270157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704BCF09-1907-4BF2-A626-716C0380A42D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E6167F7A-C23E-402E-852F-21231B21CA7F}"/>
              </a:ext>
            </a:extLst>
          </p:cNvPr>
          <p:cNvSpPr/>
          <p:nvPr/>
        </p:nvSpPr>
        <p:spPr>
          <a:xfrm>
            <a:off x="4435930" y="1720302"/>
            <a:ext cx="14638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1500mmx700mm MVAC</a:t>
            </a:r>
            <a:endParaRPr lang="zh-CN" altLang="en-US" sz="1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0B7961FD-3903-4378-B183-8FB5E4F7192E}"/>
              </a:ext>
            </a:extLst>
          </p:cNvPr>
          <p:cNvSpPr/>
          <p:nvPr/>
        </p:nvSpPr>
        <p:spPr>
          <a:xfrm>
            <a:off x="4178793" y="2013658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75B70F3-1FBE-4F48-A742-603559395E06}"/>
              </a:ext>
            </a:extLst>
          </p:cNvPr>
          <p:cNvSpPr/>
          <p:nvPr/>
        </p:nvSpPr>
        <p:spPr>
          <a:xfrm>
            <a:off x="4455496" y="196545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600mmx600mm MVAC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2704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F462ED8-633C-49C6-B83A-5625A5DBEEF5}"/>
              </a:ext>
            </a:extLst>
          </p:cNvPr>
          <p:cNvSpPr/>
          <p:nvPr/>
        </p:nvSpPr>
        <p:spPr>
          <a:xfrm>
            <a:off x="2044176" y="403810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North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F0A379-9662-4EA4-8B3E-0329996D26C9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B1ABB45A-6BB0-411D-859F-CE9BAEBCAD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r="20075"/>
          <a:stretch/>
        </p:blipFill>
        <p:spPr>
          <a:xfrm>
            <a:off x="4812896" y="1806348"/>
            <a:ext cx="3292716" cy="29313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45707F8D-6F2B-4FDF-85ED-8DEB4B82C4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7051" r="26375" b="12557"/>
          <a:stretch/>
        </p:blipFill>
        <p:spPr>
          <a:xfrm>
            <a:off x="641048" y="2140788"/>
            <a:ext cx="3317038" cy="18341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9C0C96FE-B58C-4A1D-A507-8FE32B0D8D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9848" r="16127" b="7779"/>
          <a:stretch/>
        </p:blipFill>
        <p:spPr>
          <a:xfrm>
            <a:off x="893373" y="4399470"/>
            <a:ext cx="3064713" cy="18124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B58B390-41D3-402A-9313-A6511319B2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38593"/>
          <a:stretch/>
        </p:blipFill>
        <p:spPr>
          <a:xfrm>
            <a:off x="8751290" y="1552297"/>
            <a:ext cx="2633778" cy="271032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901040" y="5053535"/>
            <a:ext cx="7290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blue/yellow pipes go through same space (mixed Gravity Flow &amp; MVAC)</a:t>
            </a:r>
            <a:endParaRPr lang="zh-CN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56A84173-5004-4269-9346-0377639D031C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FD011AA9-D94B-4C3D-BDA9-F7922950213F}"/>
              </a:ext>
            </a:extLst>
          </p:cNvPr>
          <p:cNvSpPr/>
          <p:nvPr/>
        </p:nvSpPr>
        <p:spPr>
          <a:xfrm>
            <a:off x="4178793" y="2013658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CA7BF6C-D3DF-4D86-8497-12044185E5C6}"/>
              </a:ext>
            </a:extLst>
          </p:cNvPr>
          <p:cNvSpPr/>
          <p:nvPr/>
        </p:nvSpPr>
        <p:spPr>
          <a:xfrm>
            <a:off x="4455496" y="196545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600mmx600mm MVAC</a:t>
            </a:r>
            <a:endParaRPr lang="zh-CN" altLang="en-US" sz="1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4DE3EEE6-9944-42E8-813D-7B48149731CC}"/>
              </a:ext>
            </a:extLst>
          </p:cNvPr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700mm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215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E22FAE2-B7B0-4BD6-B442-85F058E8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15" y="1552297"/>
            <a:ext cx="7077285" cy="47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1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Input explanation:</a:t>
            </a:r>
          </a:p>
          <a:p>
            <a:pPr lvl="1"/>
            <a:r>
              <a:rPr lang="en-US" altLang="zh-CN" dirty="0" smtClean="0"/>
              <a:t>We transfer the pipes into </a:t>
            </a:r>
            <a:r>
              <a:rPr lang="en-US" altLang="zh-CN" b="1" u="sng" dirty="0" smtClean="0"/>
              <a:t>formatted data</a:t>
            </a:r>
            <a:r>
              <a:rPr lang="en-US" altLang="zh-CN" dirty="0" smtClean="0"/>
              <a:t> to input to the algorithm</a:t>
            </a:r>
          </a:p>
          <a:p>
            <a:pPr lvl="2"/>
            <a:r>
              <a:rPr lang="en-US" altLang="zh-CN" sz="2400" dirty="0" smtClean="0"/>
              <a:t>This step can be carried out by software once it is developed</a:t>
            </a:r>
          </a:p>
          <a:p>
            <a:pPr lvl="1"/>
            <a:r>
              <a:rPr lang="en-US" altLang="zh-CN" dirty="0" smtClean="0"/>
              <a:t>All pipes in the </a:t>
            </a:r>
            <a:r>
              <a:rPr lang="en-US" altLang="zh-CN" b="1" u="sng" dirty="0"/>
              <a:t>formatted data</a:t>
            </a:r>
            <a:r>
              <a:rPr lang="en-US" altLang="zh-CN" dirty="0"/>
              <a:t> </a:t>
            </a:r>
            <a:r>
              <a:rPr lang="en-US" altLang="zh-CN" dirty="0" smtClean="0"/>
              <a:t>will not have </a:t>
            </a:r>
            <a:r>
              <a:rPr lang="en-US" altLang="zh-CN" dirty="0" smtClean="0">
                <a:solidFill>
                  <a:srgbClr val="0070C0"/>
                </a:solidFill>
              </a:rPr>
              <a:t>height information</a:t>
            </a:r>
            <a:r>
              <a:rPr lang="en-US" altLang="zh-CN" dirty="0" smtClean="0"/>
              <a:t> in input</a:t>
            </a:r>
          </a:p>
          <a:p>
            <a:pPr marL="271463" lvl="1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/>
              <a:t>The algorithm will do (most important parts):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Locate all pipes</a:t>
            </a:r>
            <a:r>
              <a:rPr lang="en-US" altLang="zh-CN" dirty="0"/>
              <a:t>, including </a:t>
            </a:r>
            <a:r>
              <a:rPr lang="en-US" altLang="zh-CN" dirty="0">
                <a:solidFill>
                  <a:srgbClr val="0070C0"/>
                </a:solidFill>
              </a:rPr>
              <a:t>height information</a:t>
            </a:r>
            <a:r>
              <a:rPr lang="en-US" altLang="zh-CN" dirty="0"/>
              <a:t>, where to turn to avoid collision / to be ‘</a:t>
            </a:r>
            <a:r>
              <a:rPr lang="zh-CN" altLang="en-US" dirty="0"/>
              <a:t>行气</a:t>
            </a:r>
            <a:r>
              <a:rPr lang="en-US" altLang="zh-CN" dirty="0"/>
              <a:t>’</a:t>
            </a:r>
          </a:p>
          <a:p>
            <a:pPr lvl="1"/>
            <a:r>
              <a:rPr lang="en-US" altLang="zh-CN" dirty="0"/>
              <a:t>Shape changing if allowed and necessary</a:t>
            </a:r>
          </a:p>
          <a:p>
            <a:pPr lvl="1"/>
            <a:r>
              <a:rPr lang="en-US" altLang="zh-CN" dirty="0"/>
              <a:t>Through the beam if allowed and necessary</a:t>
            </a:r>
          </a:p>
          <a:p>
            <a:pPr lvl="1"/>
            <a:r>
              <a:rPr lang="en-US" altLang="zh-CN" dirty="0"/>
              <a:t>Warning if necessary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47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7" y="2514673"/>
            <a:ext cx="2224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Visualization step (without Revit): we draw all the pipes in an array, for the figuring</a:t>
            </a:r>
          </a:p>
        </p:txBody>
      </p:sp>
      <p:sp>
        <p:nvSpPr>
          <p:cNvPr id="11" name="矩形 10"/>
          <p:cNvSpPr/>
          <p:nvPr/>
        </p:nvSpPr>
        <p:spPr>
          <a:xfrm>
            <a:off x="5288438" y="2514673"/>
            <a:ext cx="22247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这里放数字那个图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CB77843D-72BD-45E3-935F-757EEFC17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19" y="1552297"/>
            <a:ext cx="7629501" cy="46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E445240-E632-481C-89BA-7503A1DCB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4519" b="19053"/>
          <a:stretch/>
        </p:blipFill>
        <p:spPr>
          <a:xfrm>
            <a:off x="2956466" y="1542870"/>
            <a:ext cx="5851162" cy="40987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626527" y="5624711"/>
            <a:ext cx="32135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Flag7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MVAC_1</a:t>
            </a:r>
            <a:r>
              <a:rPr lang="zh-CN" altLang="en-US" sz="1200" dirty="0" smtClean="0"/>
              <a:t>空间</a:t>
            </a:r>
            <a:r>
              <a:rPr lang="zh-CN" altLang="en-US" sz="1200" dirty="0"/>
              <a:t>高度</a:t>
            </a:r>
            <a:r>
              <a:rPr lang="zh-CN" altLang="en-US" sz="1200" dirty="0" smtClean="0"/>
              <a:t>不足</a:t>
            </a:r>
            <a:endParaRPr lang="zh-CN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6350204" y="5604141"/>
            <a:ext cx="31802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风管改变形状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横截面积不变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6337392" y="5911214"/>
            <a:ext cx="3607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两管十字交叉，</a:t>
            </a:r>
            <a:r>
              <a:rPr lang="en-US" altLang="zh-CN" sz="1200" dirty="0"/>
              <a:t>MVAC_2</a:t>
            </a:r>
            <a:r>
              <a:rPr lang="zh-CN" altLang="en-US" sz="1200" dirty="0"/>
              <a:t>下折</a:t>
            </a:r>
            <a:r>
              <a:rPr lang="zh-CN" altLang="en-US" sz="1200" dirty="0" smtClean="0"/>
              <a:t>避开</a:t>
            </a:r>
            <a:r>
              <a:rPr lang="en-US" altLang="zh-CN" sz="1200" dirty="0" smtClean="0"/>
              <a:t>GraFlow_1</a:t>
            </a:r>
            <a:r>
              <a:rPr lang="zh-CN" altLang="en-US" sz="1200" dirty="0" smtClean="0"/>
              <a:t>再</a:t>
            </a:r>
            <a:r>
              <a:rPr lang="zh-CN" altLang="en-US" sz="1200" dirty="0"/>
              <a:t>上</a:t>
            </a:r>
            <a:r>
              <a:rPr lang="zh-CN" altLang="en-US" sz="1200" dirty="0" smtClean="0"/>
              <a:t>折</a:t>
            </a:r>
            <a:endParaRPr lang="zh-CN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626527" y="5931784"/>
            <a:ext cx="3630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Flag9</a:t>
            </a:r>
            <a:r>
              <a:rPr lang="zh-CN" altLang="en-US" sz="1200" dirty="0" smtClean="0"/>
              <a:t>：水管与风管十字交叉相撞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38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Crossing over 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8537" y="2514673"/>
            <a:ext cx="22247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这里放</a:t>
            </a:r>
            <a:r>
              <a:rPr lang="en-US" altLang="zh-CN" sz="1600" dirty="0"/>
              <a:t>Revit</a:t>
            </a:r>
            <a:r>
              <a:rPr lang="zh-CN" altLang="en-US" sz="1600" dirty="0"/>
              <a:t>结果图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ADF6E4A-4C2B-4526-B34D-B8A9247717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r="36563"/>
          <a:stretch/>
        </p:blipFill>
        <p:spPr>
          <a:xfrm>
            <a:off x="8858604" y="1552297"/>
            <a:ext cx="2734008" cy="26867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23925C7A-78F5-48CF-82B8-55C27CAF28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r="20292"/>
          <a:stretch/>
        </p:blipFill>
        <p:spPr>
          <a:xfrm>
            <a:off x="5013161" y="1552297"/>
            <a:ext cx="3397413" cy="32029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7C1A46B-6F53-402F-81A8-1F10BF97EE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" t="11558" r="16540"/>
          <a:stretch/>
        </p:blipFill>
        <p:spPr>
          <a:xfrm>
            <a:off x="387716" y="2100265"/>
            <a:ext cx="3652726" cy="21150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91FC00FE-7D25-4058-817A-A71CA79AEC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t="15409" r="16567" b="4439"/>
          <a:stretch/>
        </p:blipFill>
        <p:spPr>
          <a:xfrm>
            <a:off x="1060252" y="4588098"/>
            <a:ext cx="2770989" cy="14432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6A84173-5004-4269-9346-0377639D031C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FD011AA9-D94B-4C3D-BDA9-F7922950213F}"/>
              </a:ext>
            </a:extLst>
          </p:cNvPr>
          <p:cNvSpPr/>
          <p:nvPr/>
        </p:nvSpPr>
        <p:spPr>
          <a:xfrm>
            <a:off x="4178793" y="2013658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5CA7BF6C-D3DF-4D86-8497-12044185E5C6}"/>
              </a:ext>
            </a:extLst>
          </p:cNvPr>
          <p:cNvSpPr/>
          <p:nvPr/>
        </p:nvSpPr>
        <p:spPr>
          <a:xfrm>
            <a:off x="4455496" y="196545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600mmx600mm MVAC</a:t>
            </a:r>
            <a:endParaRPr lang="zh-CN" altLang="en-US" sz="1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4DE3EEE6-9944-42E8-813D-7B48149731CC}"/>
              </a:ext>
            </a:extLst>
          </p:cNvPr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700mm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6F462ED8-633C-49C6-B83A-5625A5DBEEF5}"/>
              </a:ext>
            </a:extLst>
          </p:cNvPr>
          <p:cNvSpPr/>
          <p:nvPr/>
        </p:nvSpPr>
        <p:spPr>
          <a:xfrm>
            <a:off x="2044176" y="403810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North Section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F8F0A379-9662-4EA4-8B3E-0329996D26C9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37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30m’s law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1495934" y="1973399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F462ED8-633C-49C6-B83A-5625A5DBEEF5}"/>
              </a:ext>
            </a:extLst>
          </p:cNvPr>
          <p:cNvSpPr/>
          <p:nvPr/>
        </p:nvSpPr>
        <p:spPr>
          <a:xfrm>
            <a:off x="1412578" y="4236062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F0A379-9662-4EA4-8B3E-0329996D26C9}"/>
              </a:ext>
            </a:extLst>
          </p:cNvPr>
          <p:cNvSpPr/>
          <p:nvPr/>
        </p:nvSpPr>
        <p:spPr>
          <a:xfrm>
            <a:off x="9416245" y="5646892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1D8A7B1-3960-463B-B7DF-C144CF3CCA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9" r="18734" b="16094"/>
          <a:stretch/>
        </p:blipFill>
        <p:spPr>
          <a:xfrm>
            <a:off x="-99596" y="2256965"/>
            <a:ext cx="4212718" cy="19790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72693115-CA15-4CC2-A8F0-92A47D5955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9094" r="13776" b="11225"/>
          <a:stretch/>
        </p:blipFill>
        <p:spPr>
          <a:xfrm>
            <a:off x="679335" y="4605394"/>
            <a:ext cx="3314141" cy="17053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ECDD838A-8CDE-4EDC-8CA2-91BA9888BC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9" r="10961"/>
          <a:stretch/>
        </p:blipFill>
        <p:spPr>
          <a:xfrm>
            <a:off x="3993476" y="1822576"/>
            <a:ext cx="3902108" cy="318563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686185" y="1519149"/>
            <a:ext cx="7290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Gravity Flow longer than 30m</a:t>
            </a:r>
            <a:endParaRPr lang="zh-CN" altLang="en-US" sz="16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740" y="3944988"/>
            <a:ext cx="5626737" cy="162767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2C489EDF-000C-4FCA-BDF4-C0FF53F83813}"/>
              </a:ext>
            </a:extLst>
          </p:cNvPr>
          <p:cNvSpPr/>
          <p:nvPr/>
        </p:nvSpPr>
        <p:spPr>
          <a:xfrm>
            <a:off x="8928346" y="1741802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8C15B2FD-F5BF-4CD1-8DB7-54DACF13EA90}"/>
              </a:ext>
            </a:extLst>
          </p:cNvPr>
          <p:cNvSpPr/>
          <p:nvPr/>
        </p:nvSpPr>
        <p:spPr>
          <a:xfrm>
            <a:off x="9185483" y="1694667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250mm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8135331" y="2394908"/>
            <a:ext cx="42169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Gravity </a:t>
            </a:r>
            <a:r>
              <a:rPr lang="en-US" altLang="zh-CN" sz="1600" dirty="0" smtClean="0"/>
              <a:t>Flow longer than 30m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7057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30m’s law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9E20CEC-0297-4FC4-ADE5-BE753EB10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7" b="1"/>
          <a:stretch/>
        </p:blipFill>
        <p:spPr>
          <a:xfrm>
            <a:off x="2838426" y="1453244"/>
            <a:ext cx="6515148" cy="46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30m’s law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7" y="2514673"/>
            <a:ext cx="2224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Visualization step (without Revit): we draw all the pipes in an array, for the figuring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19919C1-10F2-411F-9A7A-DA37C355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370" y="1552297"/>
            <a:ext cx="8780214" cy="43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7FB52449-6237-47D6-BDBA-3566472BAE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35" y="1499502"/>
            <a:ext cx="5784772" cy="39420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30m’s law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22E8C5D1-1267-43CF-B331-F1A8740E5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3" y="1921233"/>
            <a:ext cx="4411763" cy="335035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937049" y="5455419"/>
            <a:ext cx="1914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Flag8</a:t>
            </a:r>
            <a:r>
              <a:rPr lang="zh-CN" altLang="en-US" sz="1200" dirty="0" smtClean="0"/>
              <a:t>：水管长度超过</a:t>
            </a:r>
            <a:r>
              <a:rPr lang="en-US" altLang="zh-CN" sz="1200" dirty="0" smtClean="0"/>
              <a:t>30m</a:t>
            </a:r>
            <a:endParaRPr lang="zh-CN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6321034" y="5450992"/>
            <a:ext cx="3468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GraFlow_1</a:t>
            </a:r>
            <a:r>
              <a:rPr lang="zh-CN" altLang="en-US" sz="1200" dirty="0" smtClean="0"/>
              <a:t>在从起点开始，长度</a:t>
            </a:r>
            <a:r>
              <a:rPr lang="en-US" altLang="zh-CN" sz="1200" dirty="0" smtClean="0"/>
              <a:t>30m</a:t>
            </a:r>
            <a:r>
              <a:rPr lang="zh-CN" altLang="en-US" sz="1200" dirty="0" smtClean="0"/>
              <a:t>处下降</a:t>
            </a:r>
            <a:r>
              <a:rPr lang="en-US" altLang="zh-CN" sz="1200" dirty="0" smtClean="0"/>
              <a:t>200mm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1308985" y="5769250"/>
            <a:ext cx="99109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We use one block in this figure to represent 10mm, therefore in this case, the </a:t>
            </a:r>
            <a:r>
              <a:rPr lang="en-US" altLang="zh-CN" sz="1600" dirty="0" smtClean="0"/>
              <a:t>drop is (69-49) *10mm = 200mm</a:t>
            </a:r>
            <a:endParaRPr lang="en-US" altLang="zh-CN" sz="1600" dirty="0"/>
          </a:p>
        </p:txBody>
      </p:sp>
      <p:sp>
        <p:nvSpPr>
          <p:cNvPr id="3" name="矩形 2"/>
          <p:cNvSpPr/>
          <p:nvPr/>
        </p:nvSpPr>
        <p:spPr>
          <a:xfrm>
            <a:off x="1659118" y="3110845"/>
            <a:ext cx="490193" cy="49962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30m’s law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D24E4B5C-A3DE-42F5-AF99-6395DA194743}"/>
              </a:ext>
            </a:extLst>
          </p:cNvPr>
          <p:cNvSpPr/>
          <p:nvPr/>
        </p:nvSpPr>
        <p:spPr>
          <a:xfrm>
            <a:off x="1205267" y="1966523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B4BCD03D-28EC-4A94-8357-1D9F7BFAED90}"/>
              </a:ext>
            </a:extLst>
          </p:cNvPr>
          <p:cNvSpPr/>
          <p:nvPr/>
        </p:nvSpPr>
        <p:spPr>
          <a:xfrm>
            <a:off x="1205267" y="4051692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3C03060B-ECBE-400C-B7E7-2CE9C501AAE0}"/>
              </a:ext>
            </a:extLst>
          </p:cNvPr>
          <p:cNvSpPr/>
          <p:nvPr/>
        </p:nvSpPr>
        <p:spPr>
          <a:xfrm>
            <a:off x="8776849" y="5928243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A2A2A641-8D9C-463A-8270-593C1B0C28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9928" r="14563" b="8444"/>
          <a:stretch/>
        </p:blipFill>
        <p:spPr>
          <a:xfrm>
            <a:off x="58694" y="4407432"/>
            <a:ext cx="3299159" cy="18901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1BACF68C-FE67-4F74-94AA-7FBFAFBD95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5865" r="10625" b="8783"/>
          <a:stretch/>
        </p:blipFill>
        <p:spPr>
          <a:xfrm>
            <a:off x="508000" y="2427522"/>
            <a:ext cx="2880383" cy="14624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0791DEA5-A92A-427A-BCF6-21BC7DB263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r="19288" b="8764"/>
          <a:stretch/>
        </p:blipFill>
        <p:spPr>
          <a:xfrm>
            <a:off x="3388383" y="1701244"/>
            <a:ext cx="4477332" cy="410805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E42505CB-90EE-438C-9847-43A53FF65496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D05F38A0-2D7C-4D89-B0E5-D2D8613B8012}"/>
              </a:ext>
            </a:extLst>
          </p:cNvPr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250mm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32A46310-0233-4D55-B0C1-FADC5E30DA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 t="28127" r="25417" b="27556"/>
          <a:stretch/>
        </p:blipFill>
        <p:spPr>
          <a:xfrm>
            <a:off x="6771291" y="4201064"/>
            <a:ext cx="5252288" cy="172717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169785" y="2837469"/>
            <a:ext cx="315856" cy="32051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989" y="1783597"/>
            <a:ext cx="2362200" cy="197167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6485641" y="1767437"/>
            <a:ext cx="2023348" cy="107003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485641" y="3167822"/>
            <a:ext cx="2023348" cy="64064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0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t="4583" r="19480" b="3777"/>
          <a:stretch/>
        </p:blipFill>
        <p:spPr>
          <a:xfrm>
            <a:off x="4844255" y="1898447"/>
            <a:ext cx="3461023" cy="30491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Go through the Beam A 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F462ED8-633C-49C6-B83A-5625A5DBEEF5}"/>
              </a:ext>
            </a:extLst>
          </p:cNvPr>
          <p:cNvSpPr/>
          <p:nvPr/>
        </p:nvSpPr>
        <p:spPr>
          <a:xfrm>
            <a:off x="2044176" y="4038100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F0A379-9662-4EA4-8B3E-0329996D26C9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E4D48441-71CE-4958-9E07-117986E5903C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910DB8DF-07A0-403E-9A29-C67869A37A21}"/>
              </a:ext>
            </a:extLst>
          </p:cNvPr>
          <p:cNvSpPr/>
          <p:nvPr/>
        </p:nvSpPr>
        <p:spPr>
          <a:xfrm>
            <a:off x="4468792" y="1720302"/>
            <a:ext cx="11095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60mm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16" name="矩形 15"/>
          <p:cNvSpPr/>
          <p:nvPr/>
        </p:nvSpPr>
        <p:spPr>
          <a:xfrm>
            <a:off x="4901040" y="5053535"/>
            <a:ext cx="7290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a lot of small pipes, they are required to be as high as possible (close to the ceiling), therefore should go through the beam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6" t="3506" r="9292" b="12389"/>
          <a:stretch/>
        </p:blipFill>
        <p:spPr>
          <a:xfrm>
            <a:off x="604481" y="2074558"/>
            <a:ext cx="3418134" cy="19635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" t="7140" r="2782" b="5257"/>
          <a:stretch/>
        </p:blipFill>
        <p:spPr>
          <a:xfrm>
            <a:off x="992038" y="4443739"/>
            <a:ext cx="3114136" cy="15703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849AACB5-A4E8-45D7-80EE-2F7843105F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t="9007" r="38935" b="3095"/>
          <a:stretch/>
        </p:blipFill>
        <p:spPr>
          <a:xfrm>
            <a:off x="8889642" y="1559228"/>
            <a:ext cx="2836071" cy="26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Go through the Beam A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86D44E3-D123-49E5-9F24-D8445A3B9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36" y="1552296"/>
            <a:ext cx="6012453" cy="445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8387" y="5676068"/>
            <a:ext cx="10058400" cy="1177736"/>
          </a:xfrm>
        </p:spPr>
        <p:txBody>
          <a:bodyPr>
            <a:normAutofit/>
          </a:bodyPr>
          <a:lstStyle/>
          <a:p>
            <a:pPr lvl="1"/>
            <a:r>
              <a:rPr lang="en-US" altLang="zh-CN" sz="2000" dirty="0" smtClean="0"/>
              <a:t>In the Revit input figure, all pipes are random draw (</a:t>
            </a:r>
            <a:r>
              <a:rPr lang="en-US" altLang="zh-CN" sz="2000" dirty="0">
                <a:solidFill>
                  <a:srgbClr val="0070C0"/>
                </a:solidFill>
              </a:rPr>
              <a:t>height </a:t>
            </a:r>
            <a:r>
              <a:rPr lang="en-US" altLang="zh-CN" sz="2000" dirty="0" smtClean="0">
                <a:solidFill>
                  <a:srgbClr val="0070C0"/>
                </a:solidFill>
              </a:rPr>
              <a:t>and place in the corridor</a:t>
            </a:r>
            <a:r>
              <a:rPr lang="en-US" altLang="zh-CN" sz="2000" dirty="0" smtClean="0"/>
              <a:t>) </a:t>
            </a:r>
            <a:r>
              <a:rPr lang="en-US" altLang="zh-CN" sz="2000" dirty="0"/>
              <a:t>above suspended </a:t>
            </a:r>
            <a:r>
              <a:rPr lang="en-US" altLang="zh-CN" sz="2000" dirty="0" smtClean="0"/>
              <a:t>ceiling, therefore there will be a lot of collision, or might look stupid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B7203AD4-FD4A-4AC0-BB21-EBACE4A31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71"/>
          <a:stretch/>
        </p:blipFill>
        <p:spPr>
          <a:xfrm>
            <a:off x="8846937" y="1691010"/>
            <a:ext cx="2796020" cy="20854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EDF2B0F-0225-46D8-9A87-C4ACE6B85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11"/>
          <a:stretch/>
        </p:blipFill>
        <p:spPr>
          <a:xfrm>
            <a:off x="6052448" y="1676579"/>
            <a:ext cx="2597054" cy="20854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CC293CCF-2B18-4714-B86E-BC47DD4355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937" y="3894443"/>
            <a:ext cx="2807232" cy="14830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05301C95-F56D-4A8B-9EE2-3B072F4B34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04" y="3910118"/>
            <a:ext cx="2919984" cy="15426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64FF4C76-CCB4-425B-9E68-F915C4F780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t="4524" r="32150" b="3672"/>
          <a:stretch/>
        </p:blipFill>
        <p:spPr>
          <a:xfrm>
            <a:off x="712681" y="1552279"/>
            <a:ext cx="4462634" cy="407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Go through the Beam A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7" y="2514673"/>
            <a:ext cx="2224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Visualization step (without Revit): we draw all the pipes in an array, for the figuring</a:t>
            </a:r>
          </a:p>
        </p:txBody>
      </p:sp>
      <p:sp>
        <p:nvSpPr>
          <p:cNvPr id="11" name="矩形 10"/>
          <p:cNvSpPr/>
          <p:nvPr/>
        </p:nvSpPr>
        <p:spPr>
          <a:xfrm>
            <a:off x="5288438" y="2514673"/>
            <a:ext cx="22247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这里放数字那个图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5DC6235-F3B0-475C-826E-4E8C8B11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32" y="1590153"/>
            <a:ext cx="9100695" cy="44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08" y="1964865"/>
            <a:ext cx="3336108" cy="30117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Go through the Beam A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7401" y="1536518"/>
            <a:ext cx="8151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0C0"/>
                </a:solidFill>
              </a:rPr>
              <a:t>In current stage: the pipes will go through the beam, if they can, within 1/3 – 2/3 space.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604814" y="1942680"/>
            <a:ext cx="21062" cy="324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700922" y="1942680"/>
            <a:ext cx="4511" cy="324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049206" y="182253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1/3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57482" y="182451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2/3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 flipV="1">
            <a:off x="3049206" y="2999672"/>
            <a:ext cx="2394307" cy="1232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049206" y="3940404"/>
            <a:ext cx="2394307" cy="94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左大括号 31"/>
          <p:cNvSpPr/>
          <p:nvPr/>
        </p:nvSpPr>
        <p:spPr>
          <a:xfrm>
            <a:off x="2678823" y="2993140"/>
            <a:ext cx="370383" cy="956691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375093" y="2674525"/>
            <a:ext cx="108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Not larger than 250mm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026397" y="5524955"/>
            <a:ext cx="2382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Flag3</a:t>
            </a:r>
            <a:r>
              <a:rPr lang="zh-CN" altLang="en-US" sz="1200" dirty="0" smtClean="0"/>
              <a:t>：水管直径小于</a:t>
            </a:r>
            <a:r>
              <a:rPr lang="en-US" altLang="zh-CN" sz="1200" dirty="0" smtClean="0"/>
              <a:t>250mm</a:t>
            </a:r>
            <a:r>
              <a:rPr lang="zh-CN" altLang="en-US" sz="1200" dirty="0" smtClean="0"/>
              <a:t>穿梁</a:t>
            </a:r>
            <a:endParaRPr lang="zh-CN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4900328" y="5510456"/>
            <a:ext cx="6077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10</a:t>
            </a:r>
            <a:r>
              <a:rPr lang="zh-CN" altLang="en-US" sz="1200" dirty="0" smtClean="0"/>
              <a:t>条水管直径都小于</a:t>
            </a:r>
            <a:r>
              <a:rPr lang="en-US" altLang="zh-CN" sz="1200" dirty="0" smtClean="0"/>
              <a:t>250mm</a:t>
            </a:r>
            <a:r>
              <a:rPr lang="zh-CN" altLang="en-US" sz="1200" dirty="0" smtClean="0"/>
              <a:t>，并且全部排列后总高度不超过</a:t>
            </a:r>
            <a:r>
              <a:rPr lang="en-US" altLang="zh-CN" sz="1200" dirty="0" smtClean="0"/>
              <a:t>250mm</a:t>
            </a:r>
            <a:r>
              <a:rPr lang="zh-CN" altLang="en-US" sz="1200" dirty="0" smtClean="0"/>
              <a:t>，全部进行穿梁处理</a:t>
            </a:r>
            <a:endParaRPr lang="zh-CN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4883391" y="5843420"/>
            <a:ext cx="45357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横梁中剩余空间不足，</a:t>
            </a:r>
            <a:r>
              <a:rPr lang="en-US" altLang="zh-CN" sz="1200" dirty="0" smtClean="0"/>
              <a:t>GraFlow</a:t>
            </a:r>
            <a:r>
              <a:rPr lang="en-US" altLang="zh-CN" sz="1200" dirty="0"/>
              <a:t>_</a:t>
            </a:r>
            <a:r>
              <a:rPr lang="en-US" altLang="zh-CN" sz="1200" dirty="0" smtClean="0"/>
              <a:t>9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GraFlow_10</a:t>
            </a:r>
            <a:r>
              <a:rPr lang="zh-CN" altLang="en-US" sz="1200" dirty="0" smtClean="0"/>
              <a:t>排在横梁的第二层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37" y="1939557"/>
            <a:ext cx="3181291" cy="3037072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026397" y="5867230"/>
            <a:ext cx="1592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Flag1</a:t>
            </a:r>
            <a:r>
              <a:rPr lang="zh-CN" altLang="en-US" sz="1200" dirty="0" smtClean="0"/>
              <a:t>：单层空间不足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9703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Go through the Beam A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5261FBD-CA17-4D9D-975A-B28FEE6CB1DE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E92CE6C-8AAC-4EBB-B2E8-9B1481EF25EE}"/>
              </a:ext>
            </a:extLst>
          </p:cNvPr>
          <p:cNvSpPr/>
          <p:nvPr/>
        </p:nvSpPr>
        <p:spPr>
          <a:xfrm>
            <a:off x="2044176" y="4038100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F5976DF-6FC6-473D-B302-3DB0622065E2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2FCD104-9D64-40A8-AB02-2025405E13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9351" r="16336" b="2818"/>
          <a:stretch/>
        </p:blipFill>
        <p:spPr>
          <a:xfrm>
            <a:off x="4466598" y="1960103"/>
            <a:ext cx="3944374" cy="28541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01D1431-7E56-453B-8096-37793FE7F0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6" r="8181" b="5459"/>
          <a:stretch/>
        </p:blipFill>
        <p:spPr>
          <a:xfrm>
            <a:off x="661240" y="2144769"/>
            <a:ext cx="3240503" cy="18429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ED8B51B2-939E-41ED-97CA-42CDA555D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t="4174" r="5423" b="4020"/>
          <a:stretch/>
        </p:blipFill>
        <p:spPr>
          <a:xfrm>
            <a:off x="876979" y="4457848"/>
            <a:ext cx="3307192" cy="17270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E2FD76F3-B1D0-4532-B8C8-AED326AA4D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t="185" r="32819" b="-1"/>
          <a:stretch/>
        </p:blipFill>
        <p:spPr>
          <a:xfrm>
            <a:off x="8862192" y="1802080"/>
            <a:ext cx="2668567" cy="243692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E4D48441-71CE-4958-9E07-117986E5903C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910DB8DF-07A0-403E-9A29-C67869A37A21}"/>
              </a:ext>
            </a:extLst>
          </p:cNvPr>
          <p:cNvSpPr/>
          <p:nvPr/>
        </p:nvSpPr>
        <p:spPr>
          <a:xfrm>
            <a:off x="4468792" y="1720302"/>
            <a:ext cx="11095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60mm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193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300" dirty="0"/>
              <a:t>Functional examples: Go through the Beam B</a:t>
            </a:r>
            <a:endParaRPr lang="zh-CN" altLang="en-US" sz="43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F462ED8-633C-49C6-B83A-5625A5DBEEF5}"/>
              </a:ext>
            </a:extLst>
          </p:cNvPr>
          <p:cNvSpPr/>
          <p:nvPr/>
        </p:nvSpPr>
        <p:spPr>
          <a:xfrm>
            <a:off x="2044176" y="4038100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F0A379-9662-4EA4-8B3E-0329996D26C9}"/>
              </a:ext>
            </a:extLst>
          </p:cNvPr>
          <p:cNvSpPr/>
          <p:nvPr/>
        </p:nvSpPr>
        <p:spPr>
          <a:xfrm>
            <a:off x="9967847" y="4902445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5B650E8-54E6-410A-B9AF-37D7B411B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4" r="13562"/>
          <a:stretch/>
        </p:blipFill>
        <p:spPr>
          <a:xfrm>
            <a:off x="331360" y="2069256"/>
            <a:ext cx="3785268" cy="20443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E26B746F-F532-47F5-A959-6E6AAFFCB9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" t="12335" r="29814" b="19965"/>
          <a:stretch/>
        </p:blipFill>
        <p:spPr>
          <a:xfrm>
            <a:off x="705781" y="4457267"/>
            <a:ext cx="3341184" cy="18370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9A572828-69DE-4962-BECD-CC249FD6E2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2" r="15441"/>
          <a:stretch/>
        </p:blipFill>
        <p:spPr>
          <a:xfrm>
            <a:off x="4643406" y="2123925"/>
            <a:ext cx="3424520" cy="29631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F835CCE1-356A-499C-8656-8FE0A962EF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2" r="31889" b="11060"/>
          <a:stretch/>
        </p:blipFill>
        <p:spPr>
          <a:xfrm>
            <a:off x="8076546" y="1573435"/>
            <a:ext cx="3647824" cy="338475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23837F46-0EE7-4FAD-9DED-6B08FFE2CCFA}"/>
              </a:ext>
            </a:extLst>
          </p:cNvPr>
          <p:cNvSpPr/>
          <p:nvPr/>
        </p:nvSpPr>
        <p:spPr>
          <a:xfrm>
            <a:off x="10077450" y="1701244"/>
            <a:ext cx="479020" cy="148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20CCC3B9-76CA-4ED8-8A22-00510CA0604B}"/>
              </a:ext>
            </a:extLst>
          </p:cNvPr>
          <p:cNvSpPr/>
          <p:nvPr/>
        </p:nvSpPr>
        <p:spPr>
          <a:xfrm>
            <a:off x="9877276" y="1564967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10000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9B657A7-2CDE-42C0-B861-2CF42B63C546}"/>
              </a:ext>
            </a:extLst>
          </p:cNvPr>
          <p:cNvSpPr/>
          <p:nvPr/>
        </p:nvSpPr>
        <p:spPr>
          <a:xfrm>
            <a:off x="8043658" y="3100504"/>
            <a:ext cx="271667" cy="769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D850EF39-50DC-436D-ACB9-F0503B75A67D}"/>
              </a:ext>
            </a:extLst>
          </p:cNvPr>
          <p:cNvSpPr/>
          <p:nvPr/>
        </p:nvSpPr>
        <p:spPr>
          <a:xfrm rot="16200000">
            <a:off x="7843443" y="330072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10000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0915B0D1-56B2-4178-BF70-E9D492643D53}"/>
              </a:ext>
            </a:extLst>
          </p:cNvPr>
          <p:cNvSpPr/>
          <p:nvPr/>
        </p:nvSpPr>
        <p:spPr>
          <a:xfrm>
            <a:off x="8452107" y="2182416"/>
            <a:ext cx="271667" cy="769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7D4C851F-6EE7-4265-9860-78CFBDAAFBF4}"/>
              </a:ext>
            </a:extLst>
          </p:cNvPr>
          <p:cNvSpPr/>
          <p:nvPr/>
        </p:nvSpPr>
        <p:spPr>
          <a:xfrm rot="16200000">
            <a:off x="8204116" y="238263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3070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FF40E11-6D39-4B62-8A5F-5D33831EF2A9}"/>
              </a:ext>
            </a:extLst>
          </p:cNvPr>
          <p:cNvSpPr/>
          <p:nvPr/>
        </p:nvSpPr>
        <p:spPr>
          <a:xfrm>
            <a:off x="8328912" y="3100504"/>
            <a:ext cx="271667" cy="769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5F1C2D34-2892-4BBD-A8F5-3F6B9F2D2682}"/>
              </a:ext>
            </a:extLst>
          </p:cNvPr>
          <p:cNvSpPr/>
          <p:nvPr/>
        </p:nvSpPr>
        <p:spPr>
          <a:xfrm rot="16200000">
            <a:off x="8187207" y="330072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3500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5074B320-4705-462C-B578-49367E389CE3}"/>
              </a:ext>
            </a:extLst>
          </p:cNvPr>
          <p:cNvSpPr/>
          <p:nvPr/>
        </p:nvSpPr>
        <p:spPr>
          <a:xfrm>
            <a:off x="8328912" y="4010380"/>
            <a:ext cx="271667" cy="769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0B3C942F-196B-4BA0-82A1-8584D86BA194}"/>
              </a:ext>
            </a:extLst>
          </p:cNvPr>
          <p:cNvSpPr/>
          <p:nvPr/>
        </p:nvSpPr>
        <p:spPr>
          <a:xfrm rot="16200000">
            <a:off x="8187207" y="421059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3430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702561" y="5375790"/>
            <a:ext cx="7290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pipes with Dia. &lt;= 250mm can go through the beam, and those with Dia. &gt; 250mm cannot </a:t>
            </a:r>
            <a:endParaRPr lang="zh-CN" altLang="en-US" sz="16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034228B2-472C-4898-8E1D-6351E70FC116}"/>
              </a:ext>
            </a:extLst>
          </p:cNvPr>
          <p:cNvSpPr/>
          <p:nvPr/>
        </p:nvSpPr>
        <p:spPr>
          <a:xfrm>
            <a:off x="4483008" y="1608833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36624603-4234-447F-BD77-57C8EB0DB63E}"/>
              </a:ext>
            </a:extLst>
          </p:cNvPr>
          <p:cNvSpPr/>
          <p:nvPr/>
        </p:nvSpPr>
        <p:spPr>
          <a:xfrm>
            <a:off x="4740145" y="1561698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300mm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D1F38EFB-C916-477A-A3CE-B156287A86A7}"/>
              </a:ext>
            </a:extLst>
          </p:cNvPr>
          <p:cNvSpPr/>
          <p:nvPr/>
        </p:nvSpPr>
        <p:spPr>
          <a:xfrm>
            <a:off x="4483008" y="1886587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106D185D-524F-4CAD-BADB-78EACBD2DF16}"/>
              </a:ext>
            </a:extLst>
          </p:cNvPr>
          <p:cNvSpPr/>
          <p:nvPr/>
        </p:nvSpPr>
        <p:spPr>
          <a:xfrm>
            <a:off x="4740145" y="183945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100mm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336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Go through the Beam 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CD38C74-AD3B-435C-8E77-99DF1622BA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84" y="1552297"/>
            <a:ext cx="6051912" cy="47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Go through the Beam 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7" y="2514673"/>
            <a:ext cx="2224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Visualization step (without Revit): we draw all the pipes in an array, for the figuring</a:t>
            </a:r>
          </a:p>
        </p:txBody>
      </p:sp>
      <p:sp>
        <p:nvSpPr>
          <p:cNvPr id="11" name="矩形 10"/>
          <p:cNvSpPr/>
          <p:nvPr/>
        </p:nvSpPr>
        <p:spPr>
          <a:xfrm>
            <a:off x="5288438" y="2514673"/>
            <a:ext cx="22247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这里放数字那个图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0479C221-FBE3-4916-A415-6AEF4CAA7D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44" y="1453243"/>
            <a:ext cx="8807895" cy="487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0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D65A688-70BB-41DF-83F5-08849EE92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8" r="7143" b="19115"/>
          <a:stretch/>
        </p:blipFill>
        <p:spPr>
          <a:xfrm>
            <a:off x="2531959" y="1499564"/>
            <a:ext cx="5977029" cy="4108564"/>
          </a:xfrm>
          <a:prstGeom prst="rect">
            <a:avLst/>
          </a:prstGeom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666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Functional examples: Go through the Beam B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592006" y="5675785"/>
            <a:ext cx="2382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Flag3</a:t>
            </a:r>
            <a:r>
              <a:rPr lang="zh-CN" altLang="en-US" sz="1200" dirty="0" smtClean="0"/>
              <a:t>：水管直径小于</a:t>
            </a:r>
            <a:r>
              <a:rPr lang="en-US" altLang="zh-CN" sz="1200" dirty="0" smtClean="0"/>
              <a:t>250mm</a:t>
            </a:r>
            <a:r>
              <a:rPr lang="zh-CN" altLang="en-US" sz="1200" dirty="0" smtClean="0"/>
              <a:t>穿梁</a:t>
            </a:r>
            <a:endParaRPr lang="zh-CN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5465937" y="5661286"/>
            <a:ext cx="3034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GraFlow_1</a:t>
            </a:r>
            <a:r>
              <a:rPr lang="zh-CN" altLang="en-US" sz="1200" dirty="0" smtClean="0"/>
              <a:t>直径不足</a:t>
            </a:r>
            <a:r>
              <a:rPr lang="en-US" altLang="zh-CN" sz="1200" dirty="0" smtClean="0"/>
              <a:t>250mm</a:t>
            </a:r>
            <a:r>
              <a:rPr lang="zh-CN" altLang="en-US" sz="1200" dirty="0" smtClean="0"/>
              <a:t>，进行穿梁处理</a:t>
            </a:r>
            <a:endParaRPr lang="zh-CN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5449000" y="5994250"/>
            <a:ext cx="1474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GraFlow_2</a:t>
            </a:r>
            <a:r>
              <a:rPr lang="zh-CN" altLang="en-US" sz="1200" dirty="0"/>
              <a:t>下折绕梁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592006" y="6018060"/>
            <a:ext cx="1592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Flag0</a:t>
            </a:r>
            <a:r>
              <a:rPr lang="zh-CN" altLang="en-US" sz="1200" dirty="0" smtClean="0"/>
              <a:t>：管线与梁冲突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0617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Go through the Beam 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C59DD67-32DD-4312-A930-467A34C5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t="5069" r="23225"/>
          <a:stretch/>
        </p:blipFill>
        <p:spPr>
          <a:xfrm>
            <a:off x="4421183" y="1921629"/>
            <a:ext cx="4087806" cy="32387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253FAEE-DC37-4B2A-A6EB-295FBF684D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 t="9559" r="12056"/>
          <a:stretch/>
        </p:blipFill>
        <p:spPr>
          <a:xfrm>
            <a:off x="726091" y="2144769"/>
            <a:ext cx="3369659" cy="19519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B165C54-16E0-45B7-98DD-FAC70989B047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7D985721-8943-444E-84FE-515724519185}"/>
              </a:ext>
            </a:extLst>
          </p:cNvPr>
          <p:cNvSpPr/>
          <p:nvPr/>
        </p:nvSpPr>
        <p:spPr>
          <a:xfrm>
            <a:off x="2044176" y="4038100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425F125-DB13-4373-A97B-EB110164282B}"/>
              </a:ext>
            </a:extLst>
          </p:cNvPr>
          <p:cNvSpPr/>
          <p:nvPr/>
        </p:nvSpPr>
        <p:spPr>
          <a:xfrm>
            <a:off x="10043306" y="4791096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42F9861-BBB8-4EC5-933D-ADB5DE6EE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t="12565" r="25921" b="19965"/>
          <a:stretch/>
        </p:blipFill>
        <p:spPr>
          <a:xfrm>
            <a:off x="762153" y="4418602"/>
            <a:ext cx="3666136" cy="18144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7AD0A6CA-ADAD-418B-AB38-A010BE0609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7" t="4593" r="36563" b="18347"/>
          <a:stretch/>
        </p:blipFill>
        <p:spPr>
          <a:xfrm>
            <a:off x="8751289" y="1608771"/>
            <a:ext cx="3172659" cy="30377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034228B2-472C-4898-8E1D-6351E70FC116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36624603-4234-447F-BD77-57C8EB0DB63E}"/>
              </a:ext>
            </a:extLst>
          </p:cNvPr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300mm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D1F38EFB-C916-477A-A3CE-B156287A86A7}"/>
              </a:ext>
            </a:extLst>
          </p:cNvPr>
          <p:cNvSpPr/>
          <p:nvPr/>
        </p:nvSpPr>
        <p:spPr>
          <a:xfrm>
            <a:off x="4178793" y="2045191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106D185D-524F-4CAD-BADB-78EACBD2DF16}"/>
              </a:ext>
            </a:extLst>
          </p:cNvPr>
          <p:cNvSpPr/>
          <p:nvPr/>
        </p:nvSpPr>
        <p:spPr>
          <a:xfrm>
            <a:off x="4435930" y="1998056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100mm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9654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8" r="17702" b="1747"/>
          <a:stretch/>
        </p:blipFill>
        <p:spPr>
          <a:xfrm>
            <a:off x="4921439" y="1832642"/>
            <a:ext cx="3260019" cy="31927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629920"/>
            <a:ext cx="10058400" cy="82332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Functional examples: Automatic aligning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F462ED8-633C-49C6-B83A-5625A5DBEEF5}"/>
              </a:ext>
            </a:extLst>
          </p:cNvPr>
          <p:cNvSpPr/>
          <p:nvPr/>
        </p:nvSpPr>
        <p:spPr>
          <a:xfrm>
            <a:off x="1991029" y="4373034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8F0A379-9662-4EA4-8B3E-0329996D26C9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6F6BEAC3-08DC-44AD-803E-D7B4710C1B71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FBC534D2-0398-4D76-B6D9-56597166316D}"/>
              </a:ext>
            </a:extLst>
          </p:cNvPr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 smtClean="0"/>
              <a:t>Φ</a:t>
            </a:r>
            <a:r>
              <a:rPr lang="en-US" altLang="zh-CN" sz="1000" dirty="0" smtClean="0"/>
              <a:t>300mm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BB6F545F-2220-4F46-A4DE-1496F8C4C6C5}"/>
              </a:ext>
            </a:extLst>
          </p:cNvPr>
          <p:cNvSpPr/>
          <p:nvPr/>
        </p:nvSpPr>
        <p:spPr>
          <a:xfrm>
            <a:off x="4178793" y="2035857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9DDBD161-D4B8-4CED-B264-D5D4759F5B56}"/>
              </a:ext>
            </a:extLst>
          </p:cNvPr>
          <p:cNvSpPr/>
          <p:nvPr/>
        </p:nvSpPr>
        <p:spPr>
          <a:xfrm>
            <a:off x="4435930" y="1987360"/>
            <a:ext cx="14638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/>
              <a:t>300mmx3000mm MVAC</a:t>
            </a:r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8" t="6481" r="32209" b="5026"/>
          <a:stretch/>
        </p:blipFill>
        <p:spPr>
          <a:xfrm>
            <a:off x="8931639" y="1539074"/>
            <a:ext cx="2849029" cy="276676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901040" y="5176085"/>
            <a:ext cx="7290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Problem</a:t>
            </a:r>
            <a:r>
              <a:rPr lang="en-US" altLang="zh-CN" sz="1600" dirty="0" smtClean="0"/>
              <a:t>: different types of pipes occupy same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 smtClean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6" t="8100" r="13984" b="3196"/>
          <a:stretch/>
        </p:blipFill>
        <p:spPr>
          <a:xfrm>
            <a:off x="405380" y="2251960"/>
            <a:ext cx="3522899" cy="205387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7060" r="6563" b="6910"/>
          <a:stretch/>
        </p:blipFill>
        <p:spPr>
          <a:xfrm>
            <a:off x="986611" y="4742366"/>
            <a:ext cx="2804338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Automatic aligning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81" y="1552297"/>
            <a:ext cx="5576589" cy="47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9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640878"/>
            <a:ext cx="4473961" cy="4228216"/>
          </a:xfrm>
        </p:spPr>
        <p:txBody>
          <a:bodyPr/>
          <a:lstStyle/>
          <a:p>
            <a:r>
              <a:rPr lang="en-US" altLang="zh-CN" dirty="0" smtClean="0"/>
              <a:t>Output explanation</a:t>
            </a:r>
          </a:p>
          <a:p>
            <a:pPr lvl="1"/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0070C0"/>
                </a:solidFill>
              </a:rPr>
              <a:t>pipe routing result </a:t>
            </a:r>
            <a:r>
              <a:rPr lang="en-US" altLang="zh-CN" dirty="0" smtClean="0"/>
              <a:t>can be read by an engineer to get Revit</a:t>
            </a:r>
          </a:p>
          <a:p>
            <a:pPr lvl="2"/>
            <a:r>
              <a:rPr lang="en-US" altLang="zh-CN" sz="2400" dirty="0"/>
              <a:t>This step can be carried out by software once it is developed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0080E176-53CF-4DB9-9867-19C35F4C3F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r="28450"/>
          <a:stretch/>
        </p:blipFill>
        <p:spPr>
          <a:xfrm>
            <a:off x="6306721" y="1462671"/>
            <a:ext cx="4980316" cy="486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8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Automatic aligning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7" y="2514673"/>
            <a:ext cx="2224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Visualization step (without Revit): we draw all the pipes in an array, for the figuring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13" y="1473218"/>
            <a:ext cx="8197334" cy="484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Automatic aligning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4" y="2610771"/>
            <a:ext cx="3153635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68" y="2610772"/>
            <a:ext cx="3023701" cy="28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508" y="2635208"/>
            <a:ext cx="2683636" cy="288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3103521" y="5797732"/>
            <a:ext cx="1592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Flag1</a:t>
            </a:r>
            <a:r>
              <a:rPr lang="zh-CN" altLang="en-US" sz="1200" dirty="0"/>
              <a:t>：单层空间不足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4276655" y="1755008"/>
            <a:ext cx="4075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Gravity Flow and MVAC in two sides of </a:t>
            </a:r>
            <a:r>
              <a:rPr lang="en-US" altLang="zh-CN" sz="1400" dirty="0"/>
              <a:t>the </a:t>
            </a:r>
            <a:r>
              <a:rPr lang="en-US" altLang="zh-CN" sz="1400" dirty="0" smtClean="0"/>
              <a:t>corridor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the pipes turn right/left along with the wall</a:t>
            </a:r>
            <a:endParaRPr lang="zh-CN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6162016" y="5797732"/>
            <a:ext cx="23189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GraFlow_3</a:t>
            </a:r>
            <a:r>
              <a:rPr lang="zh-CN" altLang="en-US" sz="1200" dirty="0"/>
              <a:t>和</a:t>
            </a:r>
            <a:r>
              <a:rPr lang="en-US" altLang="zh-CN" sz="1200" dirty="0"/>
              <a:t>MVAC_3</a:t>
            </a:r>
            <a:r>
              <a:rPr lang="zh-CN" altLang="en-US" sz="1200" dirty="0"/>
              <a:t>排在第二层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5533534" y="2422257"/>
            <a:ext cx="301658" cy="32914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5766160" y="2422257"/>
            <a:ext cx="301658" cy="32914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3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7312" r="6432"/>
          <a:stretch/>
        </p:blipFill>
        <p:spPr>
          <a:xfrm>
            <a:off x="302539" y="2072459"/>
            <a:ext cx="3676845" cy="2203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6" t="7589" r="23908" b="3918"/>
          <a:stretch/>
        </p:blipFill>
        <p:spPr>
          <a:xfrm>
            <a:off x="4858222" y="1775437"/>
            <a:ext cx="3496497" cy="34267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Functional examples: Automatic aligning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2127532" y="1775437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F462ED8-633C-49C6-B83A-5625A5DBEEF5}"/>
              </a:ext>
            </a:extLst>
          </p:cNvPr>
          <p:cNvSpPr/>
          <p:nvPr/>
        </p:nvSpPr>
        <p:spPr>
          <a:xfrm>
            <a:off x="1962226" y="4128538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8F0A379-9662-4EA4-8B3E-0329996D26C9}"/>
              </a:ext>
            </a:extLst>
          </p:cNvPr>
          <p:cNvSpPr/>
          <p:nvPr/>
        </p:nvSpPr>
        <p:spPr>
          <a:xfrm>
            <a:off x="10307678" y="42390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F6BEAC3-08DC-44AD-803E-D7B4710C1B71}"/>
              </a:ext>
            </a:extLst>
          </p:cNvPr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BC534D2-0398-4D76-B6D9-56597166316D}"/>
              </a:ext>
            </a:extLst>
          </p:cNvPr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 smtClean="0"/>
              <a:t>Φ</a:t>
            </a:r>
            <a:r>
              <a:rPr lang="en-US" altLang="zh-CN" sz="1000" dirty="0" smtClean="0"/>
              <a:t>300mm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BB6F545F-2220-4F46-A4DE-1496F8C4C6C5}"/>
              </a:ext>
            </a:extLst>
          </p:cNvPr>
          <p:cNvSpPr/>
          <p:nvPr/>
        </p:nvSpPr>
        <p:spPr>
          <a:xfrm>
            <a:off x="4178793" y="2035857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DDBD161-D4B8-4CED-B264-D5D4759F5B56}"/>
              </a:ext>
            </a:extLst>
          </p:cNvPr>
          <p:cNvSpPr/>
          <p:nvPr/>
        </p:nvSpPr>
        <p:spPr>
          <a:xfrm>
            <a:off x="4435930" y="1987360"/>
            <a:ext cx="14638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 smtClean="0"/>
              <a:t>300mmx3000mm MVAC</a:t>
            </a:r>
            <a:endParaRPr lang="zh-CN" altLang="en-US" sz="1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3" t="-415" r="29370" b="415"/>
          <a:stretch/>
        </p:blipFill>
        <p:spPr>
          <a:xfrm>
            <a:off x="8936390" y="1569745"/>
            <a:ext cx="2742576" cy="268348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7" t="17144" r="10290" b="6550"/>
          <a:stretch/>
        </p:blipFill>
        <p:spPr>
          <a:xfrm>
            <a:off x="1097280" y="4497870"/>
            <a:ext cx="2985955" cy="15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7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514CC1E-4712-4EB1-B5FD-C1BE21F5E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r="2198"/>
          <a:stretch/>
        </p:blipFill>
        <p:spPr>
          <a:xfrm>
            <a:off x="4141530" y="1495671"/>
            <a:ext cx="4798491" cy="26516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629920"/>
            <a:ext cx="10058400" cy="823324"/>
          </a:xfrm>
        </p:spPr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1947D18E-B28D-4A3D-8C58-A98340B075CC}"/>
              </a:ext>
            </a:extLst>
          </p:cNvPr>
          <p:cNvSpPr/>
          <p:nvPr/>
        </p:nvSpPr>
        <p:spPr>
          <a:xfrm>
            <a:off x="2456002" y="3935825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6F462ED8-633C-49C6-B83A-5625A5DBEEF5}"/>
              </a:ext>
            </a:extLst>
          </p:cNvPr>
          <p:cNvSpPr/>
          <p:nvPr/>
        </p:nvSpPr>
        <p:spPr>
          <a:xfrm>
            <a:off x="2409418" y="5136163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F8F0A379-9662-4EA4-8B3E-0329996D26C9}"/>
              </a:ext>
            </a:extLst>
          </p:cNvPr>
          <p:cNvSpPr/>
          <p:nvPr/>
        </p:nvSpPr>
        <p:spPr>
          <a:xfrm>
            <a:off x="10344254" y="4467868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6F6BEAC3-08DC-44AD-803E-D7B4710C1B71}"/>
              </a:ext>
            </a:extLst>
          </p:cNvPr>
          <p:cNvSpPr/>
          <p:nvPr/>
        </p:nvSpPr>
        <p:spPr>
          <a:xfrm>
            <a:off x="1302699" y="2187438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FBC534D2-0398-4D76-B6D9-56597166316D}"/>
              </a:ext>
            </a:extLst>
          </p:cNvPr>
          <p:cNvSpPr/>
          <p:nvPr/>
        </p:nvSpPr>
        <p:spPr>
          <a:xfrm>
            <a:off x="1591815" y="2726579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250mm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BB6F545F-2220-4F46-A4DE-1496F8C4C6C5}"/>
              </a:ext>
            </a:extLst>
          </p:cNvPr>
          <p:cNvSpPr/>
          <p:nvPr/>
        </p:nvSpPr>
        <p:spPr>
          <a:xfrm>
            <a:off x="1302699" y="2455858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9DDBD161-D4B8-4CED-B264-D5D4759F5B56}"/>
              </a:ext>
            </a:extLst>
          </p:cNvPr>
          <p:cNvSpPr/>
          <p:nvPr/>
        </p:nvSpPr>
        <p:spPr>
          <a:xfrm>
            <a:off x="1591815" y="2152232"/>
            <a:ext cx="1463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1000mmx400mm MVAC</a:t>
            </a:r>
            <a:endParaRPr lang="zh-CN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5847400" y="4829023"/>
            <a:ext cx="729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Now we go back to this case and see how to tackle these problems: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different </a:t>
            </a:r>
            <a:r>
              <a:rPr lang="en-US" altLang="zh-CN" sz="1600" dirty="0"/>
              <a:t>types of pipes occupy same </a:t>
            </a:r>
            <a:r>
              <a:rPr lang="en-US" altLang="zh-CN" sz="1600" dirty="0" smtClean="0"/>
              <a:t>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Some </a:t>
            </a:r>
            <a:r>
              <a:rPr lang="en-US" altLang="zh-CN" sz="1600" dirty="0"/>
              <a:t>law might be </a:t>
            </a:r>
            <a:r>
              <a:rPr lang="en-US" altLang="zh-CN" sz="1600" dirty="0" smtClean="0"/>
              <a:t>violated (e.g. 30m’ law)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Might not be enough space (height)</a:t>
            </a:r>
            <a:endParaRPr lang="en-US" altLang="zh-CN" sz="1600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4FF4C76-CCB4-425B-9E68-F915C4F780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t="4524" r="32150" b="3672"/>
          <a:stretch/>
        </p:blipFill>
        <p:spPr>
          <a:xfrm>
            <a:off x="8998843" y="1524818"/>
            <a:ext cx="3115253" cy="28453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4AE20C70-4B48-4C11-BEA5-4D23AEFA5A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t="40162" r="7150" b="38501"/>
          <a:stretch/>
        </p:blipFill>
        <p:spPr>
          <a:xfrm>
            <a:off x="153823" y="4305157"/>
            <a:ext cx="5706419" cy="7155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83D1328C-AA1E-4BB4-A13C-647415A1E3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3" b="38942"/>
          <a:stretch/>
        </p:blipFill>
        <p:spPr>
          <a:xfrm>
            <a:off x="234154" y="5429531"/>
            <a:ext cx="5563332" cy="79368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D8A465F2-DA99-44AF-8C30-990EFE3638FC}"/>
              </a:ext>
            </a:extLst>
          </p:cNvPr>
          <p:cNvSpPr/>
          <p:nvPr/>
        </p:nvSpPr>
        <p:spPr>
          <a:xfrm>
            <a:off x="1591815" y="2433211"/>
            <a:ext cx="1463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2000mmx400mm MVAC</a:t>
            </a:r>
            <a:endParaRPr lang="zh-CN" altLang="en-US" sz="1000" dirty="0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06A43270-D95C-4261-9317-BE13771032ED}"/>
              </a:ext>
            </a:extLst>
          </p:cNvPr>
          <p:cNvSpPr/>
          <p:nvPr/>
        </p:nvSpPr>
        <p:spPr>
          <a:xfrm>
            <a:off x="1302699" y="2749226"/>
            <a:ext cx="280611" cy="175810"/>
          </a:xfrm>
          <a:prstGeom prst="rect">
            <a:avLst/>
          </a:prstGeom>
          <a:solidFill>
            <a:srgbClr val="F59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EFAEE3E9-CC6A-406A-81AC-0A90FF9D38AB}"/>
              </a:ext>
            </a:extLst>
          </p:cNvPr>
          <p:cNvSpPr/>
          <p:nvPr/>
        </p:nvSpPr>
        <p:spPr>
          <a:xfrm>
            <a:off x="1591815" y="299603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250mm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06AFE3DF-FC2D-45CC-99F1-064FE44A0CF9}"/>
              </a:ext>
            </a:extLst>
          </p:cNvPr>
          <p:cNvSpPr/>
          <p:nvPr/>
        </p:nvSpPr>
        <p:spPr>
          <a:xfrm>
            <a:off x="1302699" y="3018679"/>
            <a:ext cx="280611" cy="175810"/>
          </a:xfrm>
          <a:prstGeom prst="rect">
            <a:avLst/>
          </a:prstGeom>
          <a:solidFill>
            <a:srgbClr val="437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Formatted input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8E544F9-C167-4CB0-8EC6-F705631D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37" y="1479174"/>
            <a:ext cx="7100970" cy="48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537" y="2514673"/>
            <a:ext cx="2224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/>
              <a:t>Visualization step (without Revit): we draw all the pipes in an array, for the figuring</a:t>
            </a:r>
          </a:p>
        </p:txBody>
      </p:sp>
      <p:sp>
        <p:nvSpPr>
          <p:cNvPr id="11" name="矩形 10"/>
          <p:cNvSpPr/>
          <p:nvPr/>
        </p:nvSpPr>
        <p:spPr>
          <a:xfrm>
            <a:off x="5288438" y="2514673"/>
            <a:ext cx="22247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这里放数字那个图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8BC67B74-031A-49A9-B368-ECEDB686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09" y="1532114"/>
            <a:ext cx="9126498" cy="472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FF0F61E-57CA-44F8-9027-1D4B685E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10" y="1552297"/>
            <a:ext cx="3129611" cy="33723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F4C813E-EA40-41F8-8D22-B836B34431F1}"/>
              </a:ext>
            </a:extLst>
          </p:cNvPr>
          <p:cNvSpPr/>
          <p:nvPr/>
        </p:nvSpPr>
        <p:spPr>
          <a:xfrm>
            <a:off x="1928202" y="2245360"/>
            <a:ext cx="782320" cy="19608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02B982F5-AB29-4C83-B5DE-D8D9DC00213F}"/>
              </a:ext>
            </a:extLst>
          </p:cNvPr>
          <p:cNvCxnSpPr/>
          <p:nvPr/>
        </p:nvCxnSpPr>
        <p:spPr>
          <a:xfrm flipV="1">
            <a:off x="2751161" y="2336800"/>
            <a:ext cx="3200400" cy="88392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BA9C25E-801F-4C4F-9ACB-93A3460AE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03" y="1701244"/>
            <a:ext cx="4328688" cy="3372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50510" y="187602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beam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="" xmlns:a16="http://schemas.microsoft.com/office/drawing/2014/main" id="{02B982F5-AB29-4C83-B5DE-D8D9DC00213F}"/>
              </a:ext>
            </a:extLst>
          </p:cNvPr>
          <p:cNvCxnSpPr>
            <a:stCxn id="3" idx="1"/>
          </p:cNvCxnSpPr>
          <p:nvPr/>
        </p:nvCxnSpPr>
        <p:spPr>
          <a:xfrm flipH="1">
            <a:off x="9624954" y="2060694"/>
            <a:ext cx="1025556" cy="101748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="" xmlns:a16="http://schemas.microsoft.com/office/drawing/2014/main" id="{02B982F5-AB29-4C83-B5DE-D8D9DC00213F}"/>
              </a:ext>
            </a:extLst>
          </p:cNvPr>
          <p:cNvCxnSpPr>
            <a:stCxn id="3" idx="1"/>
          </p:cNvCxnSpPr>
          <p:nvPr/>
        </p:nvCxnSpPr>
        <p:spPr>
          <a:xfrm flipH="1">
            <a:off x="7145518" y="2060694"/>
            <a:ext cx="3504992" cy="77874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1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FF0F61E-57CA-44F8-9027-1D4B685E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10" y="1552297"/>
            <a:ext cx="3129611" cy="33723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F4C813E-EA40-41F8-8D22-B836B34431F1}"/>
              </a:ext>
            </a:extLst>
          </p:cNvPr>
          <p:cNvSpPr/>
          <p:nvPr/>
        </p:nvSpPr>
        <p:spPr>
          <a:xfrm>
            <a:off x="1928202" y="2245360"/>
            <a:ext cx="782320" cy="19608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02B982F5-AB29-4C83-B5DE-D8D9DC00213F}"/>
              </a:ext>
            </a:extLst>
          </p:cNvPr>
          <p:cNvCxnSpPr/>
          <p:nvPr/>
        </p:nvCxnSpPr>
        <p:spPr>
          <a:xfrm flipV="1">
            <a:off x="2751161" y="2336800"/>
            <a:ext cx="3200400" cy="88392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905F0F6D-8204-4133-AC50-BC577C77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281" y="1606256"/>
            <a:ext cx="3982718" cy="3228927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7B6F6A3E-6387-42C5-A38C-72649DA68550}"/>
              </a:ext>
            </a:extLst>
          </p:cNvPr>
          <p:cNvSpPr/>
          <p:nvPr/>
        </p:nvSpPr>
        <p:spPr>
          <a:xfrm>
            <a:off x="3183295" y="5593055"/>
            <a:ext cx="61306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Shows </a:t>
            </a:r>
            <a:r>
              <a:rPr lang="en-US" altLang="zh-CN" sz="1400" dirty="0"/>
              <a:t>the Gravity </a:t>
            </a:r>
            <a:r>
              <a:rPr lang="en-US" altLang="zh-CN" sz="1400" dirty="0" smtClean="0"/>
              <a:t>Flow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It goes through the beams, and continuously going </a:t>
            </a:r>
            <a:r>
              <a:rPr lang="en-US" altLang="zh-CN" sz="1400" dirty="0" err="1" smtClean="0"/>
              <a:t>dowm</a:t>
            </a:r>
            <a:endParaRPr lang="zh-CN" altLang="en-US" sz="1400" dirty="0"/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75E768B6-25CE-4E02-AFEF-A734F9A1B48E}"/>
              </a:ext>
            </a:extLst>
          </p:cNvPr>
          <p:cNvSpPr/>
          <p:nvPr/>
        </p:nvSpPr>
        <p:spPr>
          <a:xfrm>
            <a:off x="2225040" y="5161435"/>
            <a:ext cx="2966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Flag3</a:t>
            </a:r>
            <a:r>
              <a:rPr lang="zh-CN" altLang="en-US" sz="1400" dirty="0"/>
              <a:t>：水管直径小于</a:t>
            </a:r>
            <a:r>
              <a:rPr lang="en-US" altLang="zh-CN" sz="1400" dirty="0"/>
              <a:t>250mm</a:t>
            </a:r>
            <a:r>
              <a:rPr lang="zh-CN" altLang="en-US" sz="1400" dirty="0"/>
              <a:t>穿梁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02626640-D80C-4C07-B108-F3C81DDED2E5}"/>
              </a:ext>
            </a:extLst>
          </p:cNvPr>
          <p:cNvSpPr/>
          <p:nvPr/>
        </p:nvSpPr>
        <p:spPr>
          <a:xfrm>
            <a:off x="5645047" y="5156363"/>
            <a:ext cx="39985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GraFlow_1</a:t>
            </a:r>
            <a:r>
              <a:rPr lang="zh-CN" altLang="en-US" sz="1400" dirty="0" smtClean="0"/>
              <a:t>直径</a:t>
            </a:r>
            <a:r>
              <a:rPr lang="zh-CN" altLang="en-US" sz="1400" dirty="0"/>
              <a:t>不足</a:t>
            </a:r>
            <a:r>
              <a:rPr lang="en-US" altLang="zh-CN" sz="1400" dirty="0"/>
              <a:t>250mm</a:t>
            </a:r>
            <a:r>
              <a:rPr lang="zh-CN" altLang="en-US" sz="1400" dirty="0"/>
              <a:t>，进行穿梁处理</a:t>
            </a:r>
          </a:p>
        </p:txBody>
      </p:sp>
    </p:spTree>
    <p:extLst>
      <p:ext uri="{BB962C8B-B14F-4D97-AF65-F5344CB8AC3E}">
        <p14:creationId xmlns:p14="http://schemas.microsoft.com/office/powerpoint/2010/main" val="12063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FF0F61E-57CA-44F8-9027-1D4B685E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10" y="1552297"/>
            <a:ext cx="3129611" cy="33723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F4C813E-EA40-41F8-8D22-B836B34431F1}"/>
              </a:ext>
            </a:extLst>
          </p:cNvPr>
          <p:cNvSpPr/>
          <p:nvPr/>
        </p:nvSpPr>
        <p:spPr>
          <a:xfrm>
            <a:off x="1928202" y="2245360"/>
            <a:ext cx="782320" cy="19608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02B982F5-AB29-4C83-B5DE-D8D9DC00213F}"/>
              </a:ext>
            </a:extLst>
          </p:cNvPr>
          <p:cNvCxnSpPr/>
          <p:nvPr/>
        </p:nvCxnSpPr>
        <p:spPr>
          <a:xfrm flipV="1">
            <a:off x="2751161" y="2336800"/>
            <a:ext cx="3200400" cy="88392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E1CD78A5-612A-4F72-A699-F9478C002A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5992200" y="1850190"/>
            <a:ext cx="4498248" cy="307445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7B6F6A3E-6387-42C5-A38C-72649DA68550}"/>
              </a:ext>
            </a:extLst>
          </p:cNvPr>
          <p:cNvSpPr/>
          <p:nvPr/>
        </p:nvSpPr>
        <p:spPr>
          <a:xfrm>
            <a:off x="3387363" y="5159185"/>
            <a:ext cx="66804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Shows </a:t>
            </a:r>
            <a:r>
              <a:rPr lang="en-US" altLang="zh-CN" sz="1400" dirty="0"/>
              <a:t>the </a:t>
            </a:r>
            <a:r>
              <a:rPr lang="en-US" altLang="zh-CN" sz="1400" dirty="0" smtClean="0"/>
              <a:t>MVAC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It is larger than 250mm, thus run under the beams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Installation space is given between pipe and beams</a:t>
            </a:r>
            <a:endParaRPr lang="zh-CN" altLang="en-US" sz="1400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7448550" y="3400425"/>
            <a:ext cx="333375" cy="2238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11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FF0F61E-57CA-44F8-9027-1D4B685E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49" y="1860986"/>
            <a:ext cx="3129611" cy="33723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F4C813E-EA40-41F8-8D22-B836B34431F1}"/>
              </a:ext>
            </a:extLst>
          </p:cNvPr>
          <p:cNvSpPr/>
          <p:nvPr/>
        </p:nvSpPr>
        <p:spPr>
          <a:xfrm>
            <a:off x="2936240" y="2311114"/>
            <a:ext cx="914400" cy="6962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="" xmlns:a16="http://schemas.microsoft.com/office/drawing/2014/main" id="{5F7049A6-B247-4F6A-A2E4-89D970471163}"/>
              </a:ext>
            </a:extLst>
          </p:cNvPr>
          <p:cNvCxnSpPr>
            <a:cxnSpLocks/>
          </p:cNvCxnSpPr>
          <p:nvPr/>
        </p:nvCxnSpPr>
        <p:spPr>
          <a:xfrm>
            <a:off x="3901440" y="2651760"/>
            <a:ext cx="1471838" cy="747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1E914862-3A75-45A2-AD80-E8CC30C18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3" y="1868546"/>
            <a:ext cx="4348149" cy="340385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BF0EEF8-D30F-4C1E-A6C3-FFC12529D2D7}"/>
              </a:ext>
            </a:extLst>
          </p:cNvPr>
          <p:cNvSpPr/>
          <p:nvPr/>
        </p:nvSpPr>
        <p:spPr>
          <a:xfrm>
            <a:off x="1493520" y="5637147"/>
            <a:ext cx="396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Flag0</a:t>
            </a:r>
            <a:r>
              <a:rPr lang="zh-CN" altLang="en-US" sz="1400" dirty="0"/>
              <a:t>：两管十字交叉相撞，小管下折避开大管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51C5A8-99EB-466D-9517-EC365325F652}"/>
              </a:ext>
            </a:extLst>
          </p:cNvPr>
          <p:cNvSpPr/>
          <p:nvPr/>
        </p:nvSpPr>
        <p:spPr>
          <a:xfrm>
            <a:off x="6018717" y="5633372"/>
            <a:ext cx="2560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MVAC_1</a:t>
            </a:r>
            <a:r>
              <a:rPr lang="zh-CN" altLang="en-US" sz="1400" dirty="0"/>
              <a:t>下折避让</a:t>
            </a:r>
            <a:r>
              <a:rPr lang="en-US" altLang="zh-CN" sz="1400" dirty="0"/>
              <a:t>MVAC_5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0AB85F9B-794C-4C28-85BB-948B294FAA36}"/>
              </a:ext>
            </a:extLst>
          </p:cNvPr>
          <p:cNvSpPr txBox="1"/>
          <p:nvPr/>
        </p:nvSpPr>
        <p:spPr>
          <a:xfrm>
            <a:off x="1496337" y="5941149"/>
            <a:ext cx="3749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Flag6</a:t>
            </a:r>
            <a:r>
              <a:rPr lang="zh-CN" altLang="en-US" sz="1400" dirty="0"/>
              <a:t>：管线排布高度不够，穿过假天花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BD122576-12E9-4CD5-8D11-614F9065F4AB}"/>
              </a:ext>
            </a:extLst>
          </p:cNvPr>
          <p:cNvSpPr/>
          <p:nvPr/>
        </p:nvSpPr>
        <p:spPr>
          <a:xfrm>
            <a:off x="6018716" y="5941148"/>
            <a:ext cx="2560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MVAC_1</a:t>
            </a:r>
            <a:r>
              <a:rPr lang="zh-CN" altLang="en-US" sz="1400" dirty="0"/>
              <a:t>下折穿过假天花</a:t>
            </a:r>
          </a:p>
        </p:txBody>
      </p:sp>
    </p:spTree>
    <p:extLst>
      <p:ext uri="{BB962C8B-B14F-4D97-AF65-F5344CB8AC3E}">
        <p14:creationId xmlns:p14="http://schemas.microsoft.com/office/powerpoint/2010/main" val="17747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0C6192A-6515-4366-A911-AD59058ECA92}"/>
              </a:ext>
            </a:extLst>
          </p:cNvPr>
          <p:cNvSpPr/>
          <p:nvPr/>
        </p:nvSpPr>
        <p:spPr>
          <a:xfrm>
            <a:off x="2477980" y="3844584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A6381A8A-A611-41C4-8DE3-02E230271587}"/>
              </a:ext>
            </a:extLst>
          </p:cNvPr>
          <p:cNvSpPr/>
          <p:nvPr/>
        </p:nvSpPr>
        <p:spPr>
          <a:xfrm>
            <a:off x="2431396" y="5044922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C89F4BE-F985-40BD-846A-CF82648BC6A3}"/>
              </a:ext>
            </a:extLst>
          </p:cNvPr>
          <p:cNvSpPr/>
          <p:nvPr/>
        </p:nvSpPr>
        <p:spPr>
          <a:xfrm>
            <a:off x="10356446" y="463360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22827975-F2A7-41E8-857F-F1BF04D4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3104" r="28400"/>
          <a:stretch/>
        </p:blipFill>
        <p:spPr>
          <a:xfrm>
            <a:off x="8400841" y="1527036"/>
            <a:ext cx="3287393" cy="3142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FCEBA4C1-2E38-4480-B249-48F1CA41D9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t="2252" r="10227" b="1213"/>
          <a:stretch/>
        </p:blipFill>
        <p:spPr>
          <a:xfrm>
            <a:off x="3591612" y="1494003"/>
            <a:ext cx="4726129" cy="283989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04706904-6655-4DA6-BEAF-4215A03B3A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74" b="21245"/>
          <a:stretch/>
        </p:blipFill>
        <p:spPr>
          <a:xfrm>
            <a:off x="222426" y="4264110"/>
            <a:ext cx="5791200" cy="7306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31D008B8-2AE9-4462-A0E3-8D63FE3C30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41944" r="5550" b="29960"/>
          <a:stretch/>
        </p:blipFill>
        <p:spPr>
          <a:xfrm>
            <a:off x="178272" y="5374896"/>
            <a:ext cx="5791200" cy="95172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485F9A0F-45EA-4C90-B0D2-ACF986D974D2}"/>
              </a:ext>
            </a:extLst>
          </p:cNvPr>
          <p:cNvSpPr/>
          <p:nvPr/>
        </p:nvSpPr>
        <p:spPr>
          <a:xfrm>
            <a:off x="1302699" y="2187438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CC3F10FA-4451-46BD-817A-3744CAC2A7E4}"/>
              </a:ext>
            </a:extLst>
          </p:cNvPr>
          <p:cNvSpPr/>
          <p:nvPr/>
        </p:nvSpPr>
        <p:spPr>
          <a:xfrm>
            <a:off x="1591815" y="2726579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250mm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E6D682B1-43B9-4FB2-8F69-D919D88AE397}"/>
              </a:ext>
            </a:extLst>
          </p:cNvPr>
          <p:cNvSpPr/>
          <p:nvPr/>
        </p:nvSpPr>
        <p:spPr>
          <a:xfrm>
            <a:off x="1302699" y="2455858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09DB5370-0C0C-42D1-B108-4389671A7613}"/>
              </a:ext>
            </a:extLst>
          </p:cNvPr>
          <p:cNvSpPr/>
          <p:nvPr/>
        </p:nvSpPr>
        <p:spPr>
          <a:xfrm>
            <a:off x="1591815" y="2152232"/>
            <a:ext cx="1463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1000mmx400mm MVAC</a:t>
            </a:r>
            <a:endParaRPr lang="zh-CN" altLang="en-US" sz="1000" dirty="0"/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97478315-5388-49B5-B47F-CD4F6D4CF7FF}"/>
              </a:ext>
            </a:extLst>
          </p:cNvPr>
          <p:cNvSpPr/>
          <p:nvPr/>
        </p:nvSpPr>
        <p:spPr>
          <a:xfrm>
            <a:off x="1591815" y="2433211"/>
            <a:ext cx="1463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2000mmx400mm MVAC</a:t>
            </a:r>
            <a:endParaRPr lang="zh-CN" altLang="en-US" sz="1000" dirty="0"/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E431B275-CC95-4E29-A515-578DF215714F}"/>
              </a:ext>
            </a:extLst>
          </p:cNvPr>
          <p:cNvSpPr/>
          <p:nvPr/>
        </p:nvSpPr>
        <p:spPr>
          <a:xfrm>
            <a:off x="1302699" y="2749226"/>
            <a:ext cx="280611" cy="175810"/>
          </a:xfrm>
          <a:prstGeom prst="rect">
            <a:avLst/>
          </a:prstGeom>
          <a:solidFill>
            <a:srgbClr val="F59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60184" y="5205619"/>
            <a:ext cx="48888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70C0"/>
                </a:solidFill>
              </a:rPr>
              <a:t>We will go back to explain this case latter, now we move on to see how it works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1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FF0F61E-57CA-44F8-9027-1D4B685E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49" y="1860986"/>
            <a:ext cx="3129611" cy="33723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F4C813E-EA40-41F8-8D22-B836B34431F1}"/>
              </a:ext>
            </a:extLst>
          </p:cNvPr>
          <p:cNvSpPr/>
          <p:nvPr/>
        </p:nvSpPr>
        <p:spPr>
          <a:xfrm>
            <a:off x="3840480" y="2679692"/>
            <a:ext cx="914400" cy="9286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="" xmlns:a16="http://schemas.microsoft.com/office/drawing/2014/main" id="{5F7049A6-B247-4F6A-A2E4-89D970471163}"/>
              </a:ext>
            </a:extLst>
          </p:cNvPr>
          <p:cNvCxnSpPr>
            <a:cxnSpLocks/>
          </p:cNvCxnSpPr>
          <p:nvPr/>
        </p:nvCxnSpPr>
        <p:spPr>
          <a:xfrm>
            <a:off x="4754880" y="3160831"/>
            <a:ext cx="108712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AA6CEAE-8AF4-4381-9E7F-8919B54E1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65" y="2296930"/>
            <a:ext cx="5346618" cy="26782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012" y="3311259"/>
            <a:ext cx="762000" cy="17716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7B6F6A3E-6387-42C5-A38C-72649DA68550}"/>
              </a:ext>
            </a:extLst>
          </p:cNvPr>
          <p:cNvSpPr/>
          <p:nvPr/>
        </p:nvSpPr>
        <p:spPr>
          <a:xfrm>
            <a:off x="1828526" y="5402045"/>
            <a:ext cx="9087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70C0"/>
                </a:solidFill>
              </a:rPr>
              <a:t>For this pipe, there is no beam between the beginning point and end point, therefore, to save room, make it as high as possible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10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FF0F61E-57CA-44F8-9027-1D4B685E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3" y="1889224"/>
            <a:ext cx="3129611" cy="33723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F4C813E-EA40-41F8-8D22-B836B34431F1}"/>
              </a:ext>
            </a:extLst>
          </p:cNvPr>
          <p:cNvSpPr/>
          <p:nvPr/>
        </p:nvSpPr>
        <p:spPr>
          <a:xfrm>
            <a:off x="235900" y="4211595"/>
            <a:ext cx="2865450" cy="51975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="" xmlns:a16="http://schemas.microsoft.com/office/drawing/2014/main" id="{5F7049A6-B247-4F6A-A2E4-89D970471163}"/>
              </a:ext>
            </a:extLst>
          </p:cNvPr>
          <p:cNvCxnSpPr>
            <a:cxnSpLocks/>
          </p:cNvCxnSpPr>
          <p:nvPr/>
        </p:nvCxnSpPr>
        <p:spPr>
          <a:xfrm flipV="1">
            <a:off x="3101350" y="4044099"/>
            <a:ext cx="829627" cy="44306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1FFDF869-E7A5-453E-B9D7-DBD45C554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46" y="1570241"/>
            <a:ext cx="4222685" cy="3372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C86079E-BB17-45C1-B9FD-69642154A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360" y="1944047"/>
            <a:ext cx="3638431" cy="16146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2F49126B-5B72-45F2-A385-BA589DF93D13}"/>
              </a:ext>
            </a:extLst>
          </p:cNvPr>
          <p:cNvSpPr/>
          <p:nvPr/>
        </p:nvSpPr>
        <p:spPr>
          <a:xfrm>
            <a:off x="5730240" y="3248391"/>
            <a:ext cx="396240" cy="396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="" xmlns:a16="http://schemas.microsoft.com/office/drawing/2014/main" id="{99C257B6-13E5-4578-9E15-3EF4F0BADB51}"/>
              </a:ext>
            </a:extLst>
          </p:cNvPr>
          <p:cNvCxnSpPr>
            <a:stCxn id="7" idx="0"/>
          </p:cNvCxnSpPr>
          <p:nvPr/>
        </p:nvCxnSpPr>
        <p:spPr>
          <a:xfrm flipV="1">
            <a:off x="5928360" y="2227469"/>
            <a:ext cx="2657053" cy="10209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4321804" y="5225442"/>
            <a:ext cx="2153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Flag8</a:t>
            </a:r>
            <a:r>
              <a:rPr lang="zh-CN" altLang="en-US" sz="1400" dirty="0" smtClean="0"/>
              <a:t>：水管长度超过</a:t>
            </a:r>
            <a:r>
              <a:rPr lang="en-US" altLang="zh-CN" sz="1400" dirty="0" smtClean="0"/>
              <a:t>30m</a:t>
            </a:r>
            <a:endParaRPr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1947D18E-B28D-4A3D-8C58-A98340B075CC}"/>
              </a:ext>
            </a:extLst>
          </p:cNvPr>
          <p:cNvSpPr/>
          <p:nvPr/>
        </p:nvSpPr>
        <p:spPr>
          <a:xfrm>
            <a:off x="7705789" y="5221015"/>
            <a:ext cx="4009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GraFlow_2</a:t>
            </a:r>
            <a:r>
              <a:rPr lang="zh-CN" altLang="en-US" sz="1400" dirty="0" smtClean="0"/>
              <a:t>在从起点开始，长度</a:t>
            </a:r>
            <a:r>
              <a:rPr lang="en-US" altLang="zh-CN" sz="1400" dirty="0" smtClean="0"/>
              <a:t>30m</a:t>
            </a:r>
            <a:r>
              <a:rPr lang="zh-CN" altLang="en-US" sz="1400" dirty="0" smtClean="0"/>
              <a:t>处下降</a:t>
            </a:r>
            <a:r>
              <a:rPr lang="en-US" altLang="zh-CN" sz="1400" dirty="0" smtClean="0"/>
              <a:t>200mm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113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FF0F61E-57CA-44F8-9027-1D4B685E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3" y="1889224"/>
            <a:ext cx="3129611" cy="33723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DF4C813E-EA40-41F8-8D22-B836B34431F1}"/>
              </a:ext>
            </a:extLst>
          </p:cNvPr>
          <p:cNvSpPr/>
          <p:nvPr/>
        </p:nvSpPr>
        <p:spPr>
          <a:xfrm>
            <a:off x="235900" y="4211595"/>
            <a:ext cx="2865450" cy="51975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D0D109E-7F84-4323-9482-FCBD6845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70" y="1850191"/>
            <a:ext cx="3422820" cy="27853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58C976E2-3C61-4952-8268-31903DEA9901}"/>
              </a:ext>
            </a:extLst>
          </p:cNvPr>
          <p:cNvSpPr txBox="1"/>
          <p:nvPr/>
        </p:nvSpPr>
        <p:spPr>
          <a:xfrm>
            <a:off x="1374946" y="5503762"/>
            <a:ext cx="3749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Flag6</a:t>
            </a:r>
            <a:r>
              <a:rPr lang="zh-CN" altLang="en-US" sz="1400" dirty="0"/>
              <a:t>：管线排布高度不够，穿过假天花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A15C76BF-2B28-4A38-9E21-4C3036ADB987}"/>
              </a:ext>
            </a:extLst>
          </p:cNvPr>
          <p:cNvSpPr/>
          <p:nvPr/>
        </p:nvSpPr>
        <p:spPr>
          <a:xfrm>
            <a:off x="4843767" y="5507923"/>
            <a:ext cx="5321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GraFlow_2</a:t>
            </a:r>
            <a:r>
              <a:rPr lang="zh-CN" altLang="en-US" sz="1400" dirty="0" smtClean="0"/>
              <a:t>穿过</a:t>
            </a:r>
            <a:r>
              <a:rPr lang="zh-CN" altLang="en-US" sz="1400" dirty="0"/>
              <a:t>假天花，需要增加（</a:t>
            </a:r>
            <a:r>
              <a:rPr lang="en-US" altLang="zh-CN" sz="1400" dirty="0"/>
              <a:t>123-101</a:t>
            </a:r>
            <a:r>
              <a:rPr lang="zh-CN" altLang="en-US" sz="1400" dirty="0"/>
              <a:t>）</a:t>
            </a:r>
            <a:r>
              <a:rPr lang="en-US" altLang="zh-CN" sz="1400" dirty="0"/>
              <a:t>*10mm=220mm</a:t>
            </a:r>
            <a:r>
              <a:rPr lang="zh-CN" altLang="en-US" sz="1400" dirty="0"/>
              <a:t>高度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C86079E-BB17-45C1-B9FD-69642154A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091" y="2059494"/>
            <a:ext cx="3638431" cy="161460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CD2185EF-E73C-40C8-9612-5FCD71642DF7}"/>
              </a:ext>
            </a:extLst>
          </p:cNvPr>
          <p:cNvSpPr/>
          <p:nvPr/>
        </p:nvSpPr>
        <p:spPr>
          <a:xfrm>
            <a:off x="5713986" y="3434648"/>
            <a:ext cx="396240" cy="396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="" xmlns:a16="http://schemas.microsoft.com/office/drawing/2014/main" id="{D62B413F-7A69-4B4B-933D-485817C40FE1}"/>
              </a:ext>
            </a:extLst>
          </p:cNvPr>
          <p:cNvCxnSpPr>
            <a:cxnSpLocks/>
          </p:cNvCxnSpPr>
          <p:nvPr/>
        </p:nvCxnSpPr>
        <p:spPr>
          <a:xfrm flipV="1">
            <a:off x="6108204" y="3316364"/>
            <a:ext cx="2121396" cy="915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="" xmlns:a16="http://schemas.microsoft.com/office/drawing/2014/main" id="{5F7049A6-B247-4F6A-A2E4-89D970471163}"/>
              </a:ext>
            </a:extLst>
          </p:cNvPr>
          <p:cNvCxnSpPr>
            <a:cxnSpLocks/>
          </p:cNvCxnSpPr>
          <p:nvPr/>
        </p:nvCxnSpPr>
        <p:spPr>
          <a:xfrm flipV="1">
            <a:off x="3101350" y="3825240"/>
            <a:ext cx="1150139" cy="66192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912106" y="2582944"/>
            <a:ext cx="450987" cy="433633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75E768B6-25CE-4E02-AFEF-A734F9A1B48E}"/>
              </a:ext>
            </a:extLst>
          </p:cNvPr>
          <p:cNvSpPr/>
          <p:nvPr/>
        </p:nvSpPr>
        <p:spPr>
          <a:xfrm>
            <a:off x="3450524" y="1594075"/>
            <a:ext cx="2966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Flag3</a:t>
            </a:r>
            <a:r>
              <a:rPr lang="zh-CN" altLang="en-US" sz="1400" dirty="0"/>
              <a:t>：水管直径小于</a:t>
            </a:r>
            <a:r>
              <a:rPr lang="en-US" altLang="zh-CN" sz="1400" dirty="0"/>
              <a:t>250mm</a:t>
            </a:r>
            <a:r>
              <a:rPr lang="zh-CN" altLang="en-US" sz="1400" dirty="0"/>
              <a:t>穿梁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02626640-D80C-4C07-B108-F3C81DDED2E5}"/>
              </a:ext>
            </a:extLst>
          </p:cNvPr>
          <p:cNvSpPr/>
          <p:nvPr/>
        </p:nvSpPr>
        <p:spPr>
          <a:xfrm>
            <a:off x="6870531" y="1579576"/>
            <a:ext cx="39985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GraFlow_2</a:t>
            </a:r>
            <a:r>
              <a:rPr lang="zh-CN" altLang="en-US" sz="1400" dirty="0" smtClean="0"/>
              <a:t>直径</a:t>
            </a:r>
            <a:r>
              <a:rPr lang="zh-CN" altLang="en-US" sz="1400" dirty="0"/>
              <a:t>不足</a:t>
            </a:r>
            <a:r>
              <a:rPr lang="en-US" altLang="zh-CN" sz="1400" dirty="0"/>
              <a:t>250mm</a:t>
            </a:r>
            <a:r>
              <a:rPr lang="zh-CN" altLang="en-US" sz="1400" dirty="0"/>
              <a:t>，进行穿梁处理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="" xmlns:a16="http://schemas.microsoft.com/office/drawing/2014/main" id="{D62B413F-7A69-4B4B-933D-485817C40FE1}"/>
              </a:ext>
            </a:extLst>
          </p:cNvPr>
          <p:cNvCxnSpPr>
            <a:cxnSpLocks/>
          </p:cNvCxnSpPr>
          <p:nvPr/>
        </p:nvCxnSpPr>
        <p:spPr>
          <a:xfrm>
            <a:off x="3700989" y="1922566"/>
            <a:ext cx="2436610" cy="586567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366" y="4060425"/>
            <a:ext cx="4372241" cy="125054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D2185EF-E73C-40C8-9612-5FCD71642DF7}"/>
              </a:ext>
            </a:extLst>
          </p:cNvPr>
          <p:cNvSpPr/>
          <p:nvPr/>
        </p:nvSpPr>
        <p:spPr>
          <a:xfrm>
            <a:off x="11155680" y="4208790"/>
            <a:ext cx="396240" cy="396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CD2185EF-E73C-40C8-9612-5FCD71642DF7}"/>
              </a:ext>
            </a:extLst>
          </p:cNvPr>
          <p:cNvSpPr/>
          <p:nvPr/>
        </p:nvSpPr>
        <p:spPr>
          <a:xfrm>
            <a:off x="8671698" y="4787266"/>
            <a:ext cx="396240" cy="396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7B6F6A3E-6387-42C5-A38C-72649DA68550}"/>
              </a:ext>
            </a:extLst>
          </p:cNvPr>
          <p:cNvSpPr/>
          <p:nvPr/>
        </p:nvSpPr>
        <p:spPr>
          <a:xfrm>
            <a:off x="234749" y="5876942"/>
            <a:ext cx="11850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70C0"/>
                </a:solidFill>
              </a:rPr>
              <a:t>30m’s law make the pipe goes down for 200mm, making such problem happened in a more severe way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22827975-F2A7-41E8-857F-F1BF04D4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3104" r="28400"/>
          <a:stretch/>
        </p:blipFill>
        <p:spPr>
          <a:xfrm>
            <a:off x="8400841" y="1527035"/>
            <a:ext cx="3680088" cy="35178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0C6192A-6515-4366-A911-AD59058ECA92}"/>
              </a:ext>
            </a:extLst>
          </p:cNvPr>
          <p:cNvSpPr/>
          <p:nvPr/>
        </p:nvSpPr>
        <p:spPr>
          <a:xfrm>
            <a:off x="2477980" y="3844584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A6381A8A-A611-41C4-8DE3-02E230271587}"/>
              </a:ext>
            </a:extLst>
          </p:cNvPr>
          <p:cNvSpPr/>
          <p:nvPr/>
        </p:nvSpPr>
        <p:spPr>
          <a:xfrm>
            <a:off x="2431396" y="5044922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C89F4BE-F985-40BD-846A-CF82648BC6A3}"/>
              </a:ext>
            </a:extLst>
          </p:cNvPr>
          <p:cNvSpPr/>
          <p:nvPr/>
        </p:nvSpPr>
        <p:spPr>
          <a:xfrm>
            <a:off x="10177358" y="5044922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FCEBA4C1-2E38-4480-B249-48F1CA41D9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t="2252" r="10227" b="1213"/>
          <a:stretch/>
        </p:blipFill>
        <p:spPr>
          <a:xfrm>
            <a:off x="3745398" y="1576887"/>
            <a:ext cx="4572343" cy="27474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04706904-6655-4DA6-BEAF-4215A03B3A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74" b="21245"/>
          <a:stretch/>
        </p:blipFill>
        <p:spPr>
          <a:xfrm>
            <a:off x="222426" y="4264110"/>
            <a:ext cx="5791200" cy="7306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31D008B8-2AE9-4462-A0E3-8D63FE3C30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41944" r="5550" b="29960"/>
          <a:stretch/>
        </p:blipFill>
        <p:spPr>
          <a:xfrm>
            <a:off x="178272" y="5374896"/>
            <a:ext cx="5791200" cy="95172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485F9A0F-45EA-4C90-B0D2-ACF986D974D2}"/>
              </a:ext>
            </a:extLst>
          </p:cNvPr>
          <p:cNvSpPr/>
          <p:nvPr/>
        </p:nvSpPr>
        <p:spPr>
          <a:xfrm>
            <a:off x="1302699" y="2187438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CC3F10FA-4451-46BD-817A-3744CAC2A7E4}"/>
              </a:ext>
            </a:extLst>
          </p:cNvPr>
          <p:cNvSpPr/>
          <p:nvPr/>
        </p:nvSpPr>
        <p:spPr>
          <a:xfrm>
            <a:off x="1591815" y="2726579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250mm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E6D682B1-43B9-4FB2-8F69-D919D88AE397}"/>
              </a:ext>
            </a:extLst>
          </p:cNvPr>
          <p:cNvSpPr/>
          <p:nvPr/>
        </p:nvSpPr>
        <p:spPr>
          <a:xfrm>
            <a:off x="1302699" y="2455858"/>
            <a:ext cx="280611" cy="175810"/>
          </a:xfrm>
          <a:prstGeom prst="rect">
            <a:avLst/>
          </a:prstGeom>
          <a:solidFill>
            <a:srgbClr val="FEF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09DB5370-0C0C-42D1-B108-4389671A7613}"/>
              </a:ext>
            </a:extLst>
          </p:cNvPr>
          <p:cNvSpPr/>
          <p:nvPr/>
        </p:nvSpPr>
        <p:spPr>
          <a:xfrm>
            <a:off x="1591815" y="2152232"/>
            <a:ext cx="1463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1000mmx400mm MVAC</a:t>
            </a:r>
            <a:endParaRPr lang="zh-CN" altLang="en-US" sz="1000" dirty="0"/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97478315-5388-49B5-B47F-CD4F6D4CF7FF}"/>
              </a:ext>
            </a:extLst>
          </p:cNvPr>
          <p:cNvSpPr/>
          <p:nvPr/>
        </p:nvSpPr>
        <p:spPr>
          <a:xfrm>
            <a:off x="1591815" y="2433211"/>
            <a:ext cx="1463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2000mmx400mm MVAC</a:t>
            </a:r>
            <a:endParaRPr lang="zh-CN" altLang="en-US" sz="1000" dirty="0"/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E431B275-CC95-4E29-A515-578DF215714F}"/>
              </a:ext>
            </a:extLst>
          </p:cNvPr>
          <p:cNvSpPr/>
          <p:nvPr/>
        </p:nvSpPr>
        <p:spPr>
          <a:xfrm>
            <a:off x="1302699" y="2749226"/>
            <a:ext cx="280611" cy="175810"/>
          </a:xfrm>
          <a:prstGeom prst="rect">
            <a:avLst/>
          </a:prstGeom>
          <a:solidFill>
            <a:srgbClr val="F59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64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 output: case example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Program output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C4609EC0-42FC-4212-B288-9A3F05F619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52" y="1571347"/>
            <a:ext cx="3957878" cy="20909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FDEF98E5-CFB2-4920-9C34-5BB521F51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278" y="1500869"/>
            <a:ext cx="4376928" cy="231231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46F2FD88-B5BE-45AA-BB4B-AB3BD693C3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51" y="3839670"/>
            <a:ext cx="3957879" cy="209092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4E599C69-5950-45F0-B1FD-3A9C706261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278" y="3853606"/>
            <a:ext cx="3957879" cy="209092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4238625" y="2381250"/>
            <a:ext cx="504825" cy="5143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143260" y="4250753"/>
            <a:ext cx="504825" cy="5143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658392" y="3993578"/>
            <a:ext cx="504825" cy="51435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8405979" y="1982430"/>
            <a:ext cx="504825" cy="51435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5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Algorithm output: functional examples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Some functional examples:</a:t>
            </a:r>
          </a:p>
          <a:p>
            <a:pPr lvl="1"/>
            <a:r>
              <a:rPr lang="en-US" altLang="zh-CN" dirty="0"/>
              <a:t>Spacing between pipes (A,B,C)</a:t>
            </a:r>
          </a:p>
          <a:p>
            <a:pPr lvl="1"/>
            <a:r>
              <a:rPr lang="en-US" altLang="zh-CN" dirty="0"/>
              <a:t>Crossing over and size changing (A,B,C)</a:t>
            </a:r>
          </a:p>
          <a:p>
            <a:pPr lvl="1"/>
            <a:r>
              <a:rPr lang="en-US" altLang="zh-CN" dirty="0"/>
              <a:t>30m’s law for gravity drainage pipes</a:t>
            </a:r>
          </a:p>
          <a:p>
            <a:pPr lvl="1"/>
            <a:r>
              <a:rPr lang="en-US" altLang="zh-CN" dirty="0"/>
              <a:t>Through beams (A,B)</a:t>
            </a:r>
          </a:p>
          <a:p>
            <a:pPr lvl="1"/>
            <a:r>
              <a:rPr lang="en-US" altLang="zh-CN" dirty="0"/>
              <a:t>Automatic </a:t>
            </a:r>
            <a:r>
              <a:rPr lang="en-US" altLang="zh-CN" dirty="0" smtClean="0"/>
              <a:t>aligning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0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7802" r="28646" b="6020"/>
          <a:stretch/>
        </p:blipFill>
        <p:spPr>
          <a:xfrm>
            <a:off x="4853304" y="1839681"/>
            <a:ext cx="3421743" cy="31270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examples: Spacing 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26091" y="6459785"/>
            <a:ext cx="2472271" cy="365125"/>
          </a:xfrm>
        </p:spPr>
        <p:txBody>
          <a:bodyPr/>
          <a:lstStyle/>
          <a:p>
            <a:fld id="{507E1FD5-3994-45CE-A47F-1E1003D3F383}" type="datetime1">
              <a:rPr lang="zh-CN" altLang="en-US" smtClean="0"/>
              <a:pPr/>
              <a:t>2020/7/7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Multi-Dimensional Signal Processing Lab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0486-B8A1-4278-8B4A-407A442CFE0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051" y="1552297"/>
            <a:ext cx="1722978" cy="297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Revit input 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27532" y="1677175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East Section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080948" y="4132653"/>
            <a:ext cx="140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West Section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901040" y="5053535"/>
            <a:ext cx="7290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Problem: no space between pipes</a:t>
            </a:r>
            <a:endParaRPr lang="zh-CN" altLang="en-US" sz="1600" dirty="0"/>
          </a:p>
        </p:txBody>
      </p:sp>
      <p:sp>
        <p:nvSpPr>
          <p:cNvPr id="28" name="矩形 27"/>
          <p:cNvSpPr/>
          <p:nvPr/>
        </p:nvSpPr>
        <p:spPr>
          <a:xfrm>
            <a:off x="4178793" y="1767437"/>
            <a:ext cx="280611" cy="175810"/>
          </a:xfrm>
          <a:prstGeom prst="rect">
            <a:avLst/>
          </a:prstGeom>
          <a:solidFill>
            <a:srgbClr val="0EE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435930" y="1720302"/>
            <a:ext cx="1175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CN" sz="1000" dirty="0"/>
              <a:t>Φ</a:t>
            </a:r>
            <a:r>
              <a:rPr lang="en-US" altLang="zh-CN" sz="1000" dirty="0"/>
              <a:t>250mm  </a:t>
            </a:r>
            <a:r>
              <a:rPr lang="en-US" altLang="zh-CN" sz="1000" dirty="0" err="1"/>
              <a:t>GraFlow</a:t>
            </a:r>
            <a:endParaRPr lang="zh-CN" altLang="en-US" sz="1000" dirty="0"/>
          </a:p>
        </p:txBody>
      </p:sp>
      <p:sp>
        <p:nvSpPr>
          <p:cNvPr id="38" name="矩形 37"/>
          <p:cNvSpPr/>
          <p:nvPr/>
        </p:nvSpPr>
        <p:spPr>
          <a:xfrm>
            <a:off x="10115690" y="4388615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2" r="14584" b="12953"/>
          <a:stretch/>
        </p:blipFill>
        <p:spPr>
          <a:xfrm>
            <a:off x="-31375" y="2025488"/>
            <a:ext cx="4289553" cy="21447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t="15727" r="11666" b="5425"/>
          <a:stretch/>
        </p:blipFill>
        <p:spPr>
          <a:xfrm>
            <a:off x="999845" y="4501985"/>
            <a:ext cx="3178947" cy="16669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t="11051" r="37670" b="12090"/>
          <a:stretch/>
        </p:blipFill>
        <p:spPr>
          <a:xfrm>
            <a:off x="8692421" y="1552297"/>
            <a:ext cx="2846539" cy="28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2072</TotalTime>
  <Words>2792</Words>
  <Application>Microsoft Office PowerPoint</Application>
  <PresentationFormat>自定义</PresentationFormat>
  <Paragraphs>624</Paragraphs>
  <Slides>74</Slides>
  <Notes>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5" baseType="lpstr">
      <vt:lpstr>回顾</vt:lpstr>
      <vt:lpstr>E&amp;M Auto Routing Design with AI - ARAI</vt:lpstr>
      <vt:lpstr>Algorithm output: case example</vt:lpstr>
      <vt:lpstr>PowerPoint 演示文稿</vt:lpstr>
      <vt:lpstr>Algorithm output: case example</vt:lpstr>
      <vt:lpstr>Algorithm output: case example</vt:lpstr>
      <vt:lpstr>Algorithm output: case example</vt:lpstr>
      <vt:lpstr>Algorithm output: case example</vt:lpstr>
      <vt:lpstr>Algorithm output: functional examples</vt:lpstr>
      <vt:lpstr>Functional examples: Spacing A</vt:lpstr>
      <vt:lpstr>Functional examples: Spacing A</vt:lpstr>
      <vt:lpstr>Functional examples: Spacing A</vt:lpstr>
      <vt:lpstr>PowerPoint 演示文稿</vt:lpstr>
      <vt:lpstr>Functional examples: Spacing A</vt:lpstr>
      <vt:lpstr>Functional examples: Spacing A</vt:lpstr>
      <vt:lpstr>Functional examples: Spacing A</vt:lpstr>
      <vt:lpstr>Functional examples: Spacing A</vt:lpstr>
      <vt:lpstr>Functional examples: Spacing A</vt:lpstr>
      <vt:lpstr>Functional examples: Spacing B</vt:lpstr>
      <vt:lpstr>Functional examples: Spacing B</vt:lpstr>
      <vt:lpstr>Functional examples: Spacing B</vt:lpstr>
      <vt:lpstr>Functional examples: Spacing B</vt:lpstr>
      <vt:lpstr>Functional examples: Spacing B</vt:lpstr>
      <vt:lpstr>Functional examples: Spacing C</vt:lpstr>
      <vt:lpstr>Functional examples: Spacing C</vt:lpstr>
      <vt:lpstr>Functional examples: Spacing C</vt:lpstr>
      <vt:lpstr>Functional examples: Spacing C</vt:lpstr>
      <vt:lpstr>Functional examples: Spacing C</vt:lpstr>
      <vt:lpstr>Functional examples: Crossing over A</vt:lpstr>
      <vt:lpstr>Functional examples: Crossing over A</vt:lpstr>
      <vt:lpstr>Functional examples: Crossing over A</vt:lpstr>
      <vt:lpstr>Functional examples: Crossing over A</vt:lpstr>
      <vt:lpstr>Functional examples: Crossing over A</vt:lpstr>
      <vt:lpstr>Functional examples: Crossing over A</vt:lpstr>
      <vt:lpstr>Functional examples: Crossing over A</vt:lpstr>
      <vt:lpstr>Functional examples: Crossing over B</vt:lpstr>
      <vt:lpstr>Functional examples: Crossing over B</vt:lpstr>
      <vt:lpstr>Functional examples: Crossing over B</vt:lpstr>
      <vt:lpstr>Functional examples: Crossing over C</vt:lpstr>
      <vt:lpstr>Functional examples: Crossing over C</vt:lpstr>
      <vt:lpstr>Functional examples: Crossing over C</vt:lpstr>
      <vt:lpstr>Functional examples: Crossing over C</vt:lpstr>
      <vt:lpstr>Functional examples: Crossing over C</vt:lpstr>
      <vt:lpstr>Functional examples: 30m’s law</vt:lpstr>
      <vt:lpstr>Functional examples: 30m’s law</vt:lpstr>
      <vt:lpstr>Functional examples: 30m’s law</vt:lpstr>
      <vt:lpstr>Functional examples: 30m’s law</vt:lpstr>
      <vt:lpstr>Functional examples: 30m’s law</vt:lpstr>
      <vt:lpstr>Functional examples: Go through the Beam A </vt:lpstr>
      <vt:lpstr>Functional examples: Go through the Beam A </vt:lpstr>
      <vt:lpstr>Functional examples: Go through the Beam A </vt:lpstr>
      <vt:lpstr>Functional examples: Go through the Beam A </vt:lpstr>
      <vt:lpstr>Functional examples: Go through the Beam A </vt:lpstr>
      <vt:lpstr>Functional examples: Go through the Beam B</vt:lpstr>
      <vt:lpstr>Functional examples: Go through the Beam B</vt:lpstr>
      <vt:lpstr>Functional examples: Go through the Beam B</vt:lpstr>
      <vt:lpstr>Functional examples: Go through the Beam B</vt:lpstr>
      <vt:lpstr>Functional examples: Go through the Beam B</vt:lpstr>
      <vt:lpstr>Functional examples: Automatic aligning</vt:lpstr>
      <vt:lpstr>Functional examples: Automatic aligning</vt:lpstr>
      <vt:lpstr>Functional examples: Automatic aligning</vt:lpstr>
      <vt:lpstr>Functional examples: Automatic aligning</vt:lpstr>
      <vt:lpstr>Functional examples: Automatic aligning</vt:lpstr>
      <vt:lpstr>Algorithm output: case example</vt:lpstr>
      <vt:lpstr>Algorithm output: case example</vt:lpstr>
      <vt:lpstr>Algorithm output: case example</vt:lpstr>
      <vt:lpstr>Algorithm output: case example</vt:lpstr>
      <vt:lpstr>Algorithm output: case example</vt:lpstr>
      <vt:lpstr>Algorithm output: case example</vt:lpstr>
      <vt:lpstr>Algorithm output: case example</vt:lpstr>
      <vt:lpstr>Algorithm output: case example</vt:lpstr>
      <vt:lpstr>Algorithm output: case example</vt:lpstr>
      <vt:lpstr>Algorithm output: case example</vt:lpstr>
      <vt:lpstr>Algorithm output: case example</vt:lpstr>
      <vt:lpstr>Algorithm output: case example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swz</cp:lastModifiedBy>
  <cp:revision>414</cp:revision>
  <dcterms:created xsi:type="dcterms:W3CDTF">2019-06-22T05:55:14Z</dcterms:created>
  <dcterms:modified xsi:type="dcterms:W3CDTF">2020-07-07T12:45:00Z</dcterms:modified>
</cp:coreProperties>
</file>